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3" r:id="rId3"/>
  </p:sldMasterIdLst>
  <p:notesMasterIdLst>
    <p:notesMasterId r:id="rId61"/>
  </p:notesMasterIdLst>
  <p:sldIdLst>
    <p:sldId id="312" r:id="rId4"/>
    <p:sldId id="324" r:id="rId5"/>
    <p:sldId id="366" r:id="rId6"/>
    <p:sldId id="325" r:id="rId7"/>
    <p:sldId id="326" r:id="rId8"/>
    <p:sldId id="330" r:id="rId9"/>
    <p:sldId id="327" r:id="rId10"/>
    <p:sldId id="329" r:id="rId11"/>
    <p:sldId id="334" r:id="rId12"/>
    <p:sldId id="331" r:id="rId13"/>
    <p:sldId id="332" r:id="rId14"/>
    <p:sldId id="333" r:id="rId15"/>
    <p:sldId id="339" r:id="rId16"/>
    <p:sldId id="340" r:id="rId17"/>
    <p:sldId id="338" r:id="rId18"/>
    <p:sldId id="335" r:id="rId19"/>
    <p:sldId id="336" r:id="rId20"/>
    <p:sldId id="337" r:id="rId21"/>
    <p:sldId id="279" r:id="rId22"/>
    <p:sldId id="313" r:id="rId23"/>
    <p:sldId id="314" r:id="rId24"/>
    <p:sldId id="315" r:id="rId25"/>
    <p:sldId id="316" r:id="rId26"/>
    <p:sldId id="260" r:id="rId27"/>
    <p:sldId id="280" r:id="rId28"/>
    <p:sldId id="281" r:id="rId29"/>
    <p:sldId id="283" r:id="rId30"/>
    <p:sldId id="284" r:id="rId31"/>
    <p:sldId id="290" r:id="rId32"/>
    <p:sldId id="287" r:id="rId33"/>
    <p:sldId id="318" r:id="rId34"/>
    <p:sldId id="265" r:id="rId35"/>
    <p:sldId id="289" r:id="rId36"/>
    <p:sldId id="360" r:id="rId37"/>
    <p:sldId id="362" r:id="rId38"/>
    <p:sldId id="361" r:id="rId39"/>
    <p:sldId id="319" r:id="rId40"/>
    <p:sldId id="320" r:id="rId41"/>
    <p:sldId id="365" r:id="rId42"/>
    <p:sldId id="367" r:id="rId43"/>
    <p:sldId id="368" r:id="rId44"/>
    <p:sldId id="257" r:id="rId45"/>
    <p:sldId id="321" r:id="rId46"/>
    <p:sldId id="322" r:id="rId47"/>
    <p:sldId id="276" r:id="rId48"/>
    <p:sldId id="261" r:id="rId49"/>
    <p:sldId id="323" r:id="rId50"/>
    <p:sldId id="273" r:id="rId51"/>
    <p:sldId id="274" r:id="rId52"/>
    <p:sldId id="355" r:id="rId53"/>
    <p:sldId id="356" r:id="rId54"/>
    <p:sldId id="358" r:id="rId55"/>
    <p:sldId id="359" r:id="rId56"/>
    <p:sldId id="278" r:id="rId57"/>
    <p:sldId id="341" r:id="rId58"/>
    <p:sldId id="353" r:id="rId59"/>
    <p:sldId id="354" r:id="rId60"/>
  </p:sldIdLst>
  <p:sldSz cx="18288000" cy="10287000"/>
  <p:notesSz cx="6858000" cy="9144000"/>
  <p:embeddedFontLst>
    <p:embeddedFont>
      <p:font typeface="Cambria" panose="02040503050406030204" pitchFamily="18" charset="0"/>
      <p:regular r:id="rId62"/>
      <p:bold r:id="rId63"/>
      <p:italic r:id="rId64"/>
      <p:boldItalic r:id="rId65"/>
    </p:embeddedFont>
    <p:embeddedFont>
      <p:font typeface="Century Schoolbook" panose="02040604050505020304" pitchFamily="18" charset="0"/>
      <p:regular r:id="rId66"/>
      <p:bold r:id="rId67"/>
      <p:italic r:id="rId68"/>
      <p:boldItalic r:id="rId69"/>
    </p:embeddedFont>
    <p:embeddedFont>
      <p:font typeface="Tahoma" panose="020B0604030504040204" pitchFamily="34" charset="0"/>
      <p:regular r:id="rId70"/>
      <p:bold r:id="rId7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7" userDrawn="1">
          <p15:clr>
            <a:srgbClr val="000000"/>
          </p15:clr>
        </p15:guide>
        <p15:guide id="2" pos="28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11"/>
    <a:srgbClr val="FBE5D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0" autoAdjust="0"/>
  </p:normalViewPr>
  <p:slideViewPr>
    <p:cSldViewPr snapToGrid="0" showGuides="1">
      <p:cViewPr varScale="1">
        <p:scale>
          <a:sx n="45" d="100"/>
          <a:sy n="45" d="100"/>
        </p:scale>
        <p:origin x="612" y="56"/>
      </p:cViewPr>
      <p:guideLst>
        <p:guide orient="horz" pos="2127"/>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5.fntdata"/><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4.fntdata"/><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AACD31B-D702-4D00-AB8D-920270BAD918}" type="doc">
      <dgm:prSet loTypeId="urn:microsoft.com/office/officeart/2005/8/layout/list1#1" loCatId="list" qsTypeId="urn:microsoft.com/office/officeart/2005/8/quickstyle/simple1#1" qsCatId="simple" csTypeId="urn:microsoft.com/office/officeart/2005/8/colors/accent2_2#1" csCatId="accent2" phldr="1"/>
      <dgm:spPr/>
      <dgm:t>
        <a:bodyPr/>
        <a:lstStyle/>
        <a:p>
          <a:endParaRPr lang="en-US"/>
        </a:p>
      </dgm:t>
    </dgm:pt>
    <dgm:pt modelId="{1441A5CB-7093-4C82-B169-8E46A7E2F942}">
      <dgm:prSet phldrT="[Text]" custT="1"/>
      <dgm:spPr/>
      <dgm:t>
        <a:bodyPr/>
        <a:lstStyle/>
        <a:p>
          <a:r>
            <a:rPr lang="en-US" sz="4400" dirty="0">
              <a:latin typeface="Times New Roman" panose="02020603050405020304" pitchFamily="18" charset="0"/>
              <a:cs typeface="Times New Roman" panose="02020603050405020304" pitchFamily="18" charset="0"/>
            </a:rPr>
            <a:t>preparation</a:t>
          </a:r>
        </a:p>
      </dgm:t>
    </dgm:pt>
    <dgm:pt modelId="{F91ECC3F-6E60-47BC-849C-1C19DC793249}" type="parTrans" cxnId="{D6CC376C-665C-46A5-805B-D372B4D7F2A6}">
      <dgm:prSet/>
      <dgm:spPr/>
      <dgm:t>
        <a:bodyPr/>
        <a:lstStyle/>
        <a:p>
          <a:endParaRPr lang="en-US"/>
        </a:p>
      </dgm:t>
    </dgm:pt>
    <dgm:pt modelId="{B564480C-1ADD-454D-9597-1EB8ADFA640F}" type="sibTrans" cxnId="{D6CC376C-665C-46A5-805B-D372B4D7F2A6}">
      <dgm:prSet/>
      <dgm:spPr/>
      <dgm:t>
        <a:bodyPr/>
        <a:lstStyle/>
        <a:p>
          <a:endParaRPr lang="en-US"/>
        </a:p>
      </dgm:t>
    </dgm:pt>
    <dgm:pt modelId="{8DB18A35-6CE3-4711-AC22-51C9AFE707DC}">
      <dgm:prSet phldrT="[Text]" custT="1"/>
      <dgm:spPr/>
      <dgm:t>
        <a:bodyPr/>
        <a:lstStyle/>
        <a:p>
          <a:r>
            <a:rPr lang="en-US" sz="4400" dirty="0">
              <a:latin typeface="Times New Roman" panose="02020603050405020304" pitchFamily="18" charset="0"/>
              <a:cs typeface="Times New Roman" panose="02020603050405020304" pitchFamily="18" charset="0"/>
            </a:rPr>
            <a:t>Clinical activity </a:t>
          </a:r>
        </a:p>
      </dgm:t>
    </dgm:pt>
    <dgm:pt modelId="{5848A0DD-653C-4ED0-9705-C8A820522ECF}" type="parTrans" cxnId="{F85BFEE8-3640-43BC-A04D-D888BE21941D}">
      <dgm:prSet/>
      <dgm:spPr/>
      <dgm:t>
        <a:bodyPr/>
        <a:lstStyle/>
        <a:p>
          <a:endParaRPr lang="en-US"/>
        </a:p>
      </dgm:t>
    </dgm:pt>
    <dgm:pt modelId="{79E697A1-1346-4B76-8653-7D339B3021C4}" type="sibTrans" cxnId="{F85BFEE8-3640-43BC-A04D-D888BE21941D}">
      <dgm:prSet/>
      <dgm:spPr/>
      <dgm:t>
        <a:bodyPr/>
        <a:lstStyle/>
        <a:p>
          <a:endParaRPr lang="en-US"/>
        </a:p>
      </dgm:t>
    </dgm:pt>
    <dgm:pt modelId="{B98E87C9-B0EF-47F8-966D-88A81F426104}">
      <dgm:prSet phldrT="[Text]" custT="1"/>
      <dgm:spPr/>
      <dgm:t>
        <a:bodyPr/>
        <a:lstStyle/>
        <a:p>
          <a:r>
            <a:rPr lang="en-US" sz="4400" dirty="0">
              <a:latin typeface="Times New Roman" panose="02020603050405020304" pitchFamily="18" charset="0"/>
              <a:cs typeface="Times New Roman" panose="02020603050405020304" pitchFamily="18" charset="0"/>
            </a:rPr>
            <a:t>Final data interpretation and feedback</a:t>
          </a:r>
        </a:p>
      </dgm:t>
    </dgm:pt>
    <dgm:pt modelId="{AC8991E1-91A0-4865-A274-D8CCEC1F1686}" type="parTrans" cxnId="{460D8F4E-4B52-4189-99D2-5527EFF9356D}">
      <dgm:prSet/>
      <dgm:spPr/>
      <dgm:t>
        <a:bodyPr/>
        <a:lstStyle/>
        <a:p>
          <a:endParaRPr lang="en-US"/>
        </a:p>
      </dgm:t>
    </dgm:pt>
    <dgm:pt modelId="{B9E88175-ABF7-488B-95E5-95ECA2B88B61}" type="sibTrans" cxnId="{460D8F4E-4B52-4189-99D2-5527EFF9356D}">
      <dgm:prSet/>
      <dgm:spPr/>
      <dgm:t>
        <a:bodyPr/>
        <a:lstStyle/>
        <a:p>
          <a:endParaRPr lang="en-US"/>
        </a:p>
      </dgm:t>
    </dgm:pt>
    <dgm:pt modelId="{FF870CBA-C7FD-4106-889D-C0AE5F5A19DB}" type="pres">
      <dgm:prSet presAssocID="{4AACD31B-D702-4D00-AB8D-920270BAD918}" presName="linear" presStyleCnt="0">
        <dgm:presLayoutVars>
          <dgm:dir/>
          <dgm:animLvl val="lvl"/>
          <dgm:resizeHandles val="exact"/>
        </dgm:presLayoutVars>
      </dgm:prSet>
      <dgm:spPr/>
    </dgm:pt>
    <dgm:pt modelId="{698C3A21-94FC-4117-8960-85374CE60988}" type="pres">
      <dgm:prSet presAssocID="{1441A5CB-7093-4C82-B169-8E46A7E2F942}" presName="parentLin" presStyleCnt="0"/>
      <dgm:spPr/>
    </dgm:pt>
    <dgm:pt modelId="{2CD4BEF8-A30A-43F1-97D8-30EFBCC40833}" type="pres">
      <dgm:prSet presAssocID="{1441A5CB-7093-4C82-B169-8E46A7E2F942}" presName="parentLeftMargin" presStyleLbl="node1" presStyleIdx="0" presStyleCnt="3"/>
      <dgm:spPr/>
    </dgm:pt>
    <dgm:pt modelId="{E63074CF-457B-4A8F-8486-2962C6CFF7C1}" type="pres">
      <dgm:prSet presAssocID="{1441A5CB-7093-4C82-B169-8E46A7E2F942}" presName="parentText" presStyleLbl="node1" presStyleIdx="0" presStyleCnt="3">
        <dgm:presLayoutVars>
          <dgm:chMax val="0"/>
          <dgm:bulletEnabled val="1"/>
        </dgm:presLayoutVars>
      </dgm:prSet>
      <dgm:spPr/>
    </dgm:pt>
    <dgm:pt modelId="{F777B104-B436-427B-A0EB-1B071C02435B}" type="pres">
      <dgm:prSet presAssocID="{1441A5CB-7093-4C82-B169-8E46A7E2F942}" presName="negativeSpace" presStyleCnt="0"/>
      <dgm:spPr/>
    </dgm:pt>
    <dgm:pt modelId="{A1884ECA-8711-4578-A67D-15016282857D}" type="pres">
      <dgm:prSet presAssocID="{1441A5CB-7093-4C82-B169-8E46A7E2F942}" presName="childText" presStyleLbl="conFgAcc1" presStyleIdx="0" presStyleCnt="3">
        <dgm:presLayoutVars>
          <dgm:bulletEnabled val="1"/>
        </dgm:presLayoutVars>
      </dgm:prSet>
      <dgm:spPr/>
    </dgm:pt>
    <dgm:pt modelId="{9AAB1D2A-16EB-4D1F-BC5A-D414BC28A937}" type="pres">
      <dgm:prSet presAssocID="{B564480C-1ADD-454D-9597-1EB8ADFA640F}" presName="spaceBetweenRectangles" presStyleCnt="0"/>
      <dgm:spPr/>
    </dgm:pt>
    <dgm:pt modelId="{E2AC0144-B5C7-464F-A4C5-437AABAFB716}" type="pres">
      <dgm:prSet presAssocID="{8DB18A35-6CE3-4711-AC22-51C9AFE707DC}" presName="parentLin" presStyleCnt="0"/>
      <dgm:spPr/>
    </dgm:pt>
    <dgm:pt modelId="{E72668FF-3740-4AC4-8059-0491A32719FB}" type="pres">
      <dgm:prSet presAssocID="{8DB18A35-6CE3-4711-AC22-51C9AFE707DC}" presName="parentLeftMargin" presStyleLbl="node1" presStyleIdx="0" presStyleCnt="3"/>
      <dgm:spPr/>
    </dgm:pt>
    <dgm:pt modelId="{4FAFB8A3-3A01-46F0-AF27-C8B0E2556D7E}" type="pres">
      <dgm:prSet presAssocID="{8DB18A35-6CE3-4711-AC22-51C9AFE707DC}" presName="parentText" presStyleLbl="node1" presStyleIdx="1" presStyleCnt="3">
        <dgm:presLayoutVars>
          <dgm:chMax val="0"/>
          <dgm:bulletEnabled val="1"/>
        </dgm:presLayoutVars>
      </dgm:prSet>
      <dgm:spPr/>
    </dgm:pt>
    <dgm:pt modelId="{0D081CCF-B23F-49E8-BB9A-7584A84FD28C}" type="pres">
      <dgm:prSet presAssocID="{8DB18A35-6CE3-4711-AC22-51C9AFE707DC}" presName="negativeSpace" presStyleCnt="0"/>
      <dgm:spPr/>
    </dgm:pt>
    <dgm:pt modelId="{EDB936D6-6B36-4DF1-B665-C259E9DFF01E}" type="pres">
      <dgm:prSet presAssocID="{8DB18A35-6CE3-4711-AC22-51C9AFE707DC}" presName="childText" presStyleLbl="conFgAcc1" presStyleIdx="1" presStyleCnt="3">
        <dgm:presLayoutVars>
          <dgm:bulletEnabled val="1"/>
        </dgm:presLayoutVars>
      </dgm:prSet>
      <dgm:spPr/>
    </dgm:pt>
    <dgm:pt modelId="{7F6C64C7-F26A-416D-A80B-7FAD25E3E46D}" type="pres">
      <dgm:prSet presAssocID="{79E697A1-1346-4B76-8653-7D339B3021C4}" presName="spaceBetweenRectangles" presStyleCnt="0"/>
      <dgm:spPr/>
    </dgm:pt>
    <dgm:pt modelId="{8B64163E-A627-4A8C-81D2-38E7A4E756AE}" type="pres">
      <dgm:prSet presAssocID="{B98E87C9-B0EF-47F8-966D-88A81F426104}" presName="parentLin" presStyleCnt="0"/>
      <dgm:spPr/>
    </dgm:pt>
    <dgm:pt modelId="{B77665FF-3C9F-4375-886D-C3A6194F705A}" type="pres">
      <dgm:prSet presAssocID="{B98E87C9-B0EF-47F8-966D-88A81F426104}" presName="parentLeftMargin" presStyleLbl="node1" presStyleIdx="1" presStyleCnt="3"/>
      <dgm:spPr/>
    </dgm:pt>
    <dgm:pt modelId="{D43685C2-8210-42F6-9FA7-D1E32D850840}" type="pres">
      <dgm:prSet presAssocID="{B98E87C9-B0EF-47F8-966D-88A81F426104}" presName="parentText" presStyleLbl="node1" presStyleIdx="2" presStyleCnt="3">
        <dgm:presLayoutVars>
          <dgm:chMax val="0"/>
          <dgm:bulletEnabled val="1"/>
        </dgm:presLayoutVars>
      </dgm:prSet>
      <dgm:spPr/>
    </dgm:pt>
    <dgm:pt modelId="{13400666-28C6-45FB-8095-CA3CEF49E613}" type="pres">
      <dgm:prSet presAssocID="{B98E87C9-B0EF-47F8-966D-88A81F426104}" presName="negativeSpace" presStyleCnt="0"/>
      <dgm:spPr/>
    </dgm:pt>
    <dgm:pt modelId="{58FF722A-8DA1-42D4-BD10-B647493ABD0F}" type="pres">
      <dgm:prSet presAssocID="{B98E87C9-B0EF-47F8-966D-88A81F426104}" presName="childText" presStyleLbl="conFgAcc1" presStyleIdx="2" presStyleCnt="3">
        <dgm:presLayoutVars>
          <dgm:bulletEnabled val="1"/>
        </dgm:presLayoutVars>
      </dgm:prSet>
      <dgm:spPr/>
    </dgm:pt>
  </dgm:ptLst>
  <dgm:cxnLst>
    <dgm:cxn modelId="{F3A94945-5757-41ED-86BD-248A512FB818}" type="presOf" srcId="{1441A5CB-7093-4C82-B169-8E46A7E2F942}" destId="{E63074CF-457B-4A8F-8486-2962C6CFF7C1}" srcOrd="1" destOrd="0" presId="urn:microsoft.com/office/officeart/2005/8/layout/list1#1"/>
    <dgm:cxn modelId="{D6CC376C-665C-46A5-805B-D372B4D7F2A6}" srcId="{4AACD31B-D702-4D00-AB8D-920270BAD918}" destId="{1441A5CB-7093-4C82-B169-8E46A7E2F942}" srcOrd="0" destOrd="0" parTransId="{F91ECC3F-6E60-47BC-849C-1C19DC793249}" sibTransId="{B564480C-1ADD-454D-9597-1EB8ADFA640F}"/>
    <dgm:cxn modelId="{460D8F4E-4B52-4189-99D2-5527EFF9356D}" srcId="{4AACD31B-D702-4D00-AB8D-920270BAD918}" destId="{B98E87C9-B0EF-47F8-966D-88A81F426104}" srcOrd="2" destOrd="0" parTransId="{AC8991E1-91A0-4865-A274-D8CCEC1F1686}" sibTransId="{B9E88175-ABF7-488B-95E5-95ECA2B88B61}"/>
    <dgm:cxn modelId="{6B4EFB81-C825-44A4-BC14-FE4A418B5539}" type="presOf" srcId="{8DB18A35-6CE3-4711-AC22-51C9AFE707DC}" destId="{E72668FF-3740-4AC4-8059-0491A32719FB}" srcOrd="0" destOrd="0" presId="urn:microsoft.com/office/officeart/2005/8/layout/list1#1"/>
    <dgm:cxn modelId="{23C65098-B73F-4CD0-AD68-68C8B88B5820}" type="presOf" srcId="{4AACD31B-D702-4D00-AB8D-920270BAD918}" destId="{FF870CBA-C7FD-4106-889D-C0AE5F5A19DB}" srcOrd="0" destOrd="0" presId="urn:microsoft.com/office/officeart/2005/8/layout/list1#1"/>
    <dgm:cxn modelId="{BFC3BBAB-DB27-4C2F-94D1-16E6B6F770AD}" type="presOf" srcId="{1441A5CB-7093-4C82-B169-8E46A7E2F942}" destId="{2CD4BEF8-A30A-43F1-97D8-30EFBCC40833}" srcOrd="0" destOrd="0" presId="urn:microsoft.com/office/officeart/2005/8/layout/list1#1"/>
    <dgm:cxn modelId="{87E0C1DA-89C2-4A95-90F3-6171F862A815}" type="presOf" srcId="{B98E87C9-B0EF-47F8-966D-88A81F426104}" destId="{D43685C2-8210-42F6-9FA7-D1E32D850840}" srcOrd="1" destOrd="0" presId="urn:microsoft.com/office/officeart/2005/8/layout/list1#1"/>
    <dgm:cxn modelId="{A57628E7-2B94-4705-9168-E0B382A1AFB8}" type="presOf" srcId="{B98E87C9-B0EF-47F8-966D-88A81F426104}" destId="{B77665FF-3C9F-4375-886D-C3A6194F705A}" srcOrd="0" destOrd="0" presId="urn:microsoft.com/office/officeart/2005/8/layout/list1#1"/>
    <dgm:cxn modelId="{F85BFEE8-3640-43BC-A04D-D888BE21941D}" srcId="{4AACD31B-D702-4D00-AB8D-920270BAD918}" destId="{8DB18A35-6CE3-4711-AC22-51C9AFE707DC}" srcOrd="1" destOrd="0" parTransId="{5848A0DD-653C-4ED0-9705-C8A820522ECF}" sibTransId="{79E697A1-1346-4B76-8653-7D339B3021C4}"/>
    <dgm:cxn modelId="{4D07E6FB-B96C-442A-9D0A-D0A6D19BEF53}" type="presOf" srcId="{8DB18A35-6CE3-4711-AC22-51C9AFE707DC}" destId="{4FAFB8A3-3A01-46F0-AF27-C8B0E2556D7E}" srcOrd="1" destOrd="0" presId="urn:microsoft.com/office/officeart/2005/8/layout/list1#1"/>
    <dgm:cxn modelId="{F6409A36-F6DD-46F5-86C6-16E5F4F89B60}" type="presParOf" srcId="{FF870CBA-C7FD-4106-889D-C0AE5F5A19DB}" destId="{698C3A21-94FC-4117-8960-85374CE60988}" srcOrd="0" destOrd="0" presId="urn:microsoft.com/office/officeart/2005/8/layout/list1#1"/>
    <dgm:cxn modelId="{F1D4DEF2-356B-4075-AA00-C07E0B127A40}" type="presParOf" srcId="{698C3A21-94FC-4117-8960-85374CE60988}" destId="{2CD4BEF8-A30A-43F1-97D8-30EFBCC40833}" srcOrd="0" destOrd="0" presId="urn:microsoft.com/office/officeart/2005/8/layout/list1#1"/>
    <dgm:cxn modelId="{187D686E-9AD9-4749-84DF-7F9E47F60523}" type="presParOf" srcId="{698C3A21-94FC-4117-8960-85374CE60988}" destId="{E63074CF-457B-4A8F-8486-2962C6CFF7C1}" srcOrd="1" destOrd="0" presId="urn:microsoft.com/office/officeart/2005/8/layout/list1#1"/>
    <dgm:cxn modelId="{56272C99-8A3D-40B2-9B02-B9A2E78ABB1E}" type="presParOf" srcId="{FF870CBA-C7FD-4106-889D-C0AE5F5A19DB}" destId="{F777B104-B436-427B-A0EB-1B071C02435B}" srcOrd="1" destOrd="0" presId="urn:microsoft.com/office/officeart/2005/8/layout/list1#1"/>
    <dgm:cxn modelId="{32733CE0-385B-481F-9CFA-592291405CD0}" type="presParOf" srcId="{FF870CBA-C7FD-4106-889D-C0AE5F5A19DB}" destId="{A1884ECA-8711-4578-A67D-15016282857D}" srcOrd="2" destOrd="0" presId="urn:microsoft.com/office/officeart/2005/8/layout/list1#1"/>
    <dgm:cxn modelId="{70F2F189-94FE-40C1-8047-5FD5BB8458B5}" type="presParOf" srcId="{FF870CBA-C7FD-4106-889D-C0AE5F5A19DB}" destId="{9AAB1D2A-16EB-4D1F-BC5A-D414BC28A937}" srcOrd="3" destOrd="0" presId="urn:microsoft.com/office/officeart/2005/8/layout/list1#1"/>
    <dgm:cxn modelId="{2EB1B078-E371-46A2-A8C8-BD6C8AA6FF99}" type="presParOf" srcId="{FF870CBA-C7FD-4106-889D-C0AE5F5A19DB}" destId="{E2AC0144-B5C7-464F-A4C5-437AABAFB716}" srcOrd="4" destOrd="0" presId="urn:microsoft.com/office/officeart/2005/8/layout/list1#1"/>
    <dgm:cxn modelId="{7CACCB72-0DAF-4F84-B75A-D8D53C1F5D9C}" type="presParOf" srcId="{E2AC0144-B5C7-464F-A4C5-437AABAFB716}" destId="{E72668FF-3740-4AC4-8059-0491A32719FB}" srcOrd="0" destOrd="0" presId="urn:microsoft.com/office/officeart/2005/8/layout/list1#1"/>
    <dgm:cxn modelId="{C0B0AFBA-86F0-4ECA-8D31-1009139AC307}" type="presParOf" srcId="{E2AC0144-B5C7-464F-A4C5-437AABAFB716}" destId="{4FAFB8A3-3A01-46F0-AF27-C8B0E2556D7E}" srcOrd="1" destOrd="0" presId="urn:microsoft.com/office/officeart/2005/8/layout/list1#1"/>
    <dgm:cxn modelId="{3EE0D1C9-9D19-4193-89C0-850260FB9A09}" type="presParOf" srcId="{FF870CBA-C7FD-4106-889D-C0AE5F5A19DB}" destId="{0D081CCF-B23F-49E8-BB9A-7584A84FD28C}" srcOrd="5" destOrd="0" presId="urn:microsoft.com/office/officeart/2005/8/layout/list1#1"/>
    <dgm:cxn modelId="{4AE091AC-6414-4BE7-BC0C-C64E1F5D8299}" type="presParOf" srcId="{FF870CBA-C7FD-4106-889D-C0AE5F5A19DB}" destId="{EDB936D6-6B36-4DF1-B665-C259E9DFF01E}" srcOrd="6" destOrd="0" presId="urn:microsoft.com/office/officeart/2005/8/layout/list1#1"/>
    <dgm:cxn modelId="{0360B9BF-863A-4523-8156-95BF4034FC4C}" type="presParOf" srcId="{FF870CBA-C7FD-4106-889D-C0AE5F5A19DB}" destId="{7F6C64C7-F26A-416D-A80B-7FAD25E3E46D}" srcOrd="7" destOrd="0" presId="urn:microsoft.com/office/officeart/2005/8/layout/list1#1"/>
    <dgm:cxn modelId="{1B3091FC-5E1D-4033-A466-AE0641D8D724}" type="presParOf" srcId="{FF870CBA-C7FD-4106-889D-C0AE5F5A19DB}" destId="{8B64163E-A627-4A8C-81D2-38E7A4E756AE}" srcOrd="8" destOrd="0" presId="urn:microsoft.com/office/officeart/2005/8/layout/list1#1"/>
    <dgm:cxn modelId="{271E2B5F-AA88-4B9D-9758-E559E5D22BF3}" type="presParOf" srcId="{8B64163E-A627-4A8C-81D2-38E7A4E756AE}" destId="{B77665FF-3C9F-4375-886D-C3A6194F705A}" srcOrd="0" destOrd="0" presId="urn:microsoft.com/office/officeart/2005/8/layout/list1#1"/>
    <dgm:cxn modelId="{DE09AF27-6FF2-44E8-8BCC-7708BA619257}" type="presParOf" srcId="{8B64163E-A627-4A8C-81D2-38E7A4E756AE}" destId="{D43685C2-8210-42F6-9FA7-D1E32D850840}" srcOrd="1" destOrd="0" presId="urn:microsoft.com/office/officeart/2005/8/layout/list1#1"/>
    <dgm:cxn modelId="{D1D2EEFC-F202-40D9-B82B-A142415EBACA}" type="presParOf" srcId="{FF870CBA-C7FD-4106-889D-C0AE5F5A19DB}" destId="{13400666-28C6-45FB-8095-CA3CEF49E613}" srcOrd="9" destOrd="0" presId="urn:microsoft.com/office/officeart/2005/8/layout/list1#1"/>
    <dgm:cxn modelId="{24F82F59-7DB6-40DC-98AB-DA606A237F9D}" type="presParOf" srcId="{FF870CBA-C7FD-4106-889D-C0AE5F5A19DB}" destId="{58FF722A-8DA1-42D4-BD10-B647493ABD0F}" srcOrd="10"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E718B-9658-42D3-908B-EB4A7C9712F9}" type="doc">
      <dgm:prSet loTypeId="urn:microsoft.com/office/officeart/2005/8/layout/vList4" loCatId="list" qsTypeId="urn:microsoft.com/office/officeart/2005/8/quickstyle/simple1#1" qsCatId="simple" csTypeId="urn:microsoft.com/office/officeart/2005/8/colors/accent1_2#1" csCatId="accent1" phldr="0"/>
      <dgm:spPr/>
      <dgm:t>
        <a:bodyPr/>
        <a:lstStyle/>
        <a:p>
          <a:endParaRPr lang="en-US"/>
        </a:p>
      </dgm:t>
    </dgm:pt>
    <dgm:pt modelId="{7CA35C6E-7C46-4797-8A42-DCA022D7A785}">
      <dgm:prSet phldrT="[Text]" phldr="0" custT="1"/>
      <dgm:spPr/>
      <dgm:t>
        <a:bodyPr vert="horz" wrap="square"/>
        <a:lstStyle/>
        <a:p>
          <a:pPr>
            <a:lnSpc>
              <a:spcPct val="100000"/>
            </a:lnSpc>
            <a:spcBef>
              <a:spcPct val="0"/>
            </a:spcBef>
            <a:spcAft>
              <a:spcPct val="35000"/>
            </a:spcAft>
          </a:pPr>
          <a:endParaRPr lang="en-US" altLang="en-US" sz="2700" dirty="0">
            <a:solidFill>
              <a:srgbClr val="FF0000"/>
            </a:solidFill>
            <a:latin typeface="Times New Roman" panose="02020603050405020304" pitchFamily="18" charset="0"/>
            <a:cs typeface="Times New Roman" panose="02020603050405020304" pitchFamily="18" charset="0"/>
            <a:sym typeface="+mn-ea"/>
          </a:endParaRPr>
        </a:p>
        <a:p>
          <a:pPr>
            <a:lnSpc>
              <a:spcPct val="100000"/>
            </a:lnSpc>
            <a:spcBef>
              <a:spcPct val="0"/>
            </a:spcBef>
            <a:spcAft>
              <a:spcPct val="35000"/>
            </a:spcAft>
          </a:pPr>
          <a:r>
            <a:rPr lang="en-US" altLang="en-US" sz="6000" b="1" dirty="0">
              <a:solidFill>
                <a:srgbClr val="C00000"/>
              </a:solidFill>
              <a:latin typeface="Times New Roman" panose="02020603050405020304" pitchFamily="18" charset="0"/>
              <a:cs typeface="Times New Roman" panose="02020603050405020304" pitchFamily="18" charset="0"/>
              <a:sym typeface="+mn-ea"/>
            </a:rPr>
            <a:t>   Formative evaluation</a:t>
          </a:r>
          <a:endParaRPr lang="en-US" sz="2700" dirty="0"/>
        </a:p>
      </dgm:t>
    </dgm:pt>
    <dgm:pt modelId="{FA4CC6AE-475B-4D5D-AEBF-E8621255EB5F}" type="parTrans" cxnId="{8E525B98-8F53-48AD-91FA-5CDC47D2A8ED}">
      <dgm:prSet/>
      <dgm:spPr/>
      <dgm:t>
        <a:bodyPr/>
        <a:lstStyle/>
        <a:p>
          <a:endParaRPr lang="en-US"/>
        </a:p>
      </dgm:t>
    </dgm:pt>
    <dgm:pt modelId="{B3E4CB04-4EAF-415F-BAB5-2E611B0CE1CF}" type="sibTrans" cxnId="{8E525B98-8F53-48AD-91FA-5CDC47D2A8ED}">
      <dgm:prSet/>
      <dgm:spPr/>
      <dgm:t>
        <a:bodyPr/>
        <a:lstStyle/>
        <a:p>
          <a:endParaRPr lang="en-US"/>
        </a:p>
      </dgm:t>
    </dgm:pt>
    <dgm:pt modelId="{C106B53A-5879-40CF-88A2-35EE359F1582}">
      <dgm:prSet phldr="0" custT="1"/>
      <dgm:spPr/>
      <dgm:t>
        <a:bodyPr vert="horz" wrap="square"/>
        <a:lstStyle/>
        <a:p>
          <a:pPr>
            <a:lnSpc>
              <a:spcPct val="100000"/>
            </a:lnSpc>
            <a:spcBef>
              <a:spcPct val="0"/>
            </a:spcBef>
            <a:spcAft>
              <a:spcPct val="15000"/>
            </a:spcAft>
          </a:pPr>
          <a:endParaRPr lang="en-US" sz="2100"/>
        </a:p>
      </dgm:t>
    </dgm:pt>
    <dgm:pt modelId="{0D7D3022-21B2-4FE5-B6BA-0B51434D564B}" type="parTrans" cxnId="{AA0160D0-79CC-45FC-8F46-06F43D2D8D1A}">
      <dgm:prSet/>
      <dgm:spPr/>
      <dgm:t>
        <a:bodyPr/>
        <a:lstStyle/>
        <a:p>
          <a:endParaRPr lang="en-US"/>
        </a:p>
      </dgm:t>
    </dgm:pt>
    <dgm:pt modelId="{F068BFBA-FB52-4B27-B1F3-D4C099A0F65E}" type="sibTrans" cxnId="{AA0160D0-79CC-45FC-8F46-06F43D2D8D1A}">
      <dgm:prSet/>
      <dgm:spPr/>
      <dgm:t>
        <a:bodyPr/>
        <a:lstStyle/>
        <a:p>
          <a:endParaRPr lang="en-US"/>
        </a:p>
      </dgm:t>
    </dgm:pt>
    <dgm:pt modelId="{9B3FCC69-D90A-4B8C-B14B-952F56CE3593}">
      <dgm:prSet phldrT="[Text]" phldr="0" custT="1"/>
      <dgm:spPr/>
      <dgm:t>
        <a:bodyPr vert="horz" wrap="square"/>
        <a:lstStyle/>
        <a:p>
          <a:pPr>
            <a:lnSpc>
              <a:spcPct val="100000"/>
            </a:lnSpc>
            <a:spcBef>
              <a:spcPct val="0"/>
            </a:spcBef>
            <a:spcAft>
              <a:spcPct val="35000"/>
            </a:spcAft>
          </a:pPr>
          <a:r>
            <a:rPr lang="en-US" altLang="en-US" sz="6000" b="1" dirty="0">
              <a:solidFill>
                <a:srgbClr val="C00000"/>
              </a:solidFill>
              <a:latin typeface="Times New Roman" panose="02020603050405020304" pitchFamily="18" charset="0"/>
              <a:cs typeface="Times New Roman" panose="02020603050405020304" pitchFamily="18" charset="0"/>
              <a:sym typeface="+mn-ea"/>
            </a:rPr>
            <a:t>  Summative evaluation</a:t>
          </a:r>
        </a:p>
      </dgm:t>
    </dgm:pt>
    <dgm:pt modelId="{6566F408-C1BF-4823-B02A-D15F3569BA22}" type="parTrans" cxnId="{8D41C877-656B-4CF1-873B-6FF60A3B6E5C}">
      <dgm:prSet/>
      <dgm:spPr/>
      <dgm:t>
        <a:bodyPr/>
        <a:lstStyle/>
        <a:p>
          <a:endParaRPr lang="en-US"/>
        </a:p>
      </dgm:t>
    </dgm:pt>
    <dgm:pt modelId="{21E16C35-FFFC-48AF-ACC9-821F23AE1333}" type="sibTrans" cxnId="{8D41C877-656B-4CF1-873B-6FF60A3B6E5C}">
      <dgm:prSet/>
      <dgm:spPr/>
      <dgm:t>
        <a:bodyPr/>
        <a:lstStyle/>
        <a:p>
          <a:endParaRPr lang="en-US"/>
        </a:p>
      </dgm:t>
    </dgm:pt>
    <dgm:pt modelId="{7C7EB1EF-EE42-409B-9E0A-15115F48CFAF}">
      <dgm:prSet phldrT="[Text]" phldr="0" custT="1"/>
      <dgm:spPr/>
      <dgm:t>
        <a:bodyPr vert="horz" wrap="square"/>
        <a:lstStyle/>
        <a:p>
          <a:pPr>
            <a:lnSpc>
              <a:spcPct val="100000"/>
            </a:lnSpc>
            <a:spcBef>
              <a:spcPct val="0"/>
            </a:spcBef>
            <a:spcAft>
              <a:spcPct val="35000"/>
            </a:spcAft>
          </a:pPr>
          <a:r>
            <a:rPr lang="en-US" altLang="en-US" sz="6000" b="1" dirty="0">
              <a:solidFill>
                <a:srgbClr val="C00000"/>
              </a:solidFill>
              <a:latin typeface="Times New Roman" panose="02020603050405020304" pitchFamily="18" charset="0"/>
              <a:cs typeface="Times New Roman" panose="02020603050405020304" pitchFamily="18" charset="0"/>
            </a:rPr>
            <a:t>  Confirmative</a:t>
          </a:r>
        </a:p>
      </dgm:t>
    </dgm:pt>
    <dgm:pt modelId="{C8D6C08E-C6E1-4309-8483-D779EC44C348}" type="parTrans" cxnId="{66C14105-8512-4845-AD9C-8B6D3B72C5B1}">
      <dgm:prSet/>
      <dgm:spPr/>
      <dgm:t>
        <a:bodyPr/>
        <a:lstStyle/>
        <a:p>
          <a:endParaRPr lang="en-US"/>
        </a:p>
      </dgm:t>
    </dgm:pt>
    <dgm:pt modelId="{665D2D1D-86FC-45EB-A5D3-8A4C55326DA6}" type="sibTrans" cxnId="{66C14105-8512-4845-AD9C-8B6D3B72C5B1}">
      <dgm:prSet/>
      <dgm:spPr/>
      <dgm:t>
        <a:bodyPr/>
        <a:lstStyle/>
        <a:p>
          <a:endParaRPr lang="en-US"/>
        </a:p>
      </dgm:t>
    </dgm:pt>
    <dgm:pt modelId="{9D8FDF43-5F22-4C58-95A6-F6FA2BC1C4FF}" type="pres">
      <dgm:prSet presAssocID="{EBAE718B-9658-42D3-908B-EB4A7C9712F9}" presName="linear" presStyleCnt="0">
        <dgm:presLayoutVars>
          <dgm:dir/>
          <dgm:resizeHandles val="exact"/>
        </dgm:presLayoutVars>
      </dgm:prSet>
      <dgm:spPr/>
    </dgm:pt>
    <dgm:pt modelId="{90F28F1B-BFCA-4AA0-91E0-00F817812988}" type="pres">
      <dgm:prSet presAssocID="{7CA35C6E-7C46-4797-8A42-DCA022D7A785}" presName="comp" presStyleCnt="0"/>
      <dgm:spPr/>
    </dgm:pt>
    <dgm:pt modelId="{59E8ACA1-F6CD-4305-8E84-F80CD676165B}" type="pres">
      <dgm:prSet presAssocID="{7CA35C6E-7C46-4797-8A42-DCA022D7A785}" presName="box" presStyleLbl="node1" presStyleIdx="0" presStyleCnt="3"/>
      <dgm:spPr/>
    </dgm:pt>
    <dgm:pt modelId="{7D3926AE-D279-4284-8D3C-73162E8460EB}" type="pres">
      <dgm:prSet presAssocID="{7CA35C6E-7C46-4797-8A42-DCA022D7A785}" presName="img" presStyleLbl="fgImgPlace1" presStyleIdx="0" presStyleCnt="3"/>
      <dgm:spPr/>
    </dgm:pt>
    <dgm:pt modelId="{F9ED24FD-8912-4203-85DC-387A30A0B443}" type="pres">
      <dgm:prSet presAssocID="{7CA35C6E-7C46-4797-8A42-DCA022D7A785}" presName="text" presStyleLbl="node1" presStyleIdx="0" presStyleCnt="3">
        <dgm:presLayoutVars>
          <dgm:bulletEnabled val="1"/>
        </dgm:presLayoutVars>
      </dgm:prSet>
      <dgm:spPr/>
    </dgm:pt>
    <dgm:pt modelId="{EA370BF9-61F4-4BBE-9D45-1C3713175010}" type="pres">
      <dgm:prSet presAssocID="{B3E4CB04-4EAF-415F-BAB5-2E611B0CE1CF}" presName="spacer" presStyleCnt="0"/>
      <dgm:spPr/>
    </dgm:pt>
    <dgm:pt modelId="{40FC0718-56A6-4FC8-AF46-C62CEBD47C6E}" type="pres">
      <dgm:prSet presAssocID="{9B3FCC69-D90A-4B8C-B14B-952F56CE3593}" presName="comp" presStyleCnt="0"/>
      <dgm:spPr/>
    </dgm:pt>
    <dgm:pt modelId="{D7042EFD-CCE5-4CA8-A3F3-419686917197}" type="pres">
      <dgm:prSet presAssocID="{9B3FCC69-D90A-4B8C-B14B-952F56CE3593}" presName="box" presStyleLbl="node1" presStyleIdx="1" presStyleCnt="3"/>
      <dgm:spPr/>
    </dgm:pt>
    <dgm:pt modelId="{496928D0-279A-404C-9494-F9AEFF1DA841}" type="pres">
      <dgm:prSet presAssocID="{9B3FCC69-D90A-4B8C-B14B-952F56CE3593}" presName="img" presStyleLbl="fgImgPlace1" presStyleIdx="1" presStyleCnt="3"/>
      <dgm:spPr/>
    </dgm:pt>
    <dgm:pt modelId="{6BC3DDFE-6E6C-4FDD-A060-90502780408B}" type="pres">
      <dgm:prSet presAssocID="{9B3FCC69-D90A-4B8C-B14B-952F56CE3593}" presName="text" presStyleLbl="node1" presStyleIdx="1" presStyleCnt="3">
        <dgm:presLayoutVars>
          <dgm:bulletEnabled val="1"/>
        </dgm:presLayoutVars>
      </dgm:prSet>
      <dgm:spPr/>
    </dgm:pt>
    <dgm:pt modelId="{2A907511-2512-4DF3-8654-94AEE97BEABE}" type="pres">
      <dgm:prSet presAssocID="{21E16C35-FFFC-48AF-ACC9-821F23AE1333}" presName="spacer" presStyleCnt="0"/>
      <dgm:spPr/>
    </dgm:pt>
    <dgm:pt modelId="{C7C37455-B6E1-4A17-9E8F-A863B96D9EC5}" type="pres">
      <dgm:prSet presAssocID="{7C7EB1EF-EE42-409B-9E0A-15115F48CFAF}" presName="comp" presStyleCnt="0"/>
      <dgm:spPr/>
    </dgm:pt>
    <dgm:pt modelId="{F7325B12-B68A-4A84-8ED8-D4B790DBB36E}" type="pres">
      <dgm:prSet presAssocID="{7C7EB1EF-EE42-409B-9E0A-15115F48CFAF}" presName="box" presStyleLbl="node1" presStyleIdx="2" presStyleCnt="3" custLinFactNeighborX="-5" custLinFactNeighborY="990"/>
      <dgm:spPr/>
    </dgm:pt>
    <dgm:pt modelId="{6E1FFB89-BF20-43BD-ACE3-941E30684381}" type="pres">
      <dgm:prSet presAssocID="{7C7EB1EF-EE42-409B-9E0A-15115F48CFAF}" presName="img" presStyleLbl="fgImgPlace1" presStyleIdx="2" presStyleCnt="3"/>
      <dgm:spPr/>
    </dgm:pt>
    <dgm:pt modelId="{F69C9C61-A40B-4B2E-B8E2-B1A4181B3902}" type="pres">
      <dgm:prSet presAssocID="{7C7EB1EF-EE42-409B-9E0A-15115F48CFAF}" presName="text" presStyleLbl="node1" presStyleIdx="2" presStyleCnt="3">
        <dgm:presLayoutVars>
          <dgm:bulletEnabled val="1"/>
        </dgm:presLayoutVars>
      </dgm:prSet>
      <dgm:spPr/>
    </dgm:pt>
  </dgm:ptLst>
  <dgm:cxnLst>
    <dgm:cxn modelId="{66C14105-8512-4845-AD9C-8B6D3B72C5B1}" srcId="{EBAE718B-9658-42D3-908B-EB4A7C9712F9}" destId="{7C7EB1EF-EE42-409B-9E0A-15115F48CFAF}" srcOrd="2" destOrd="0" parTransId="{C8D6C08E-C6E1-4309-8483-D779EC44C348}" sibTransId="{665D2D1D-86FC-45EB-A5D3-8A4C55326DA6}"/>
    <dgm:cxn modelId="{A0400E09-E2F6-4ABB-886D-0BE96F31A00D}" type="presOf" srcId="{B3E4CB04-4EAF-415F-BAB5-2E611B0CE1CF}" destId="{EA370BF9-61F4-4BBE-9D45-1C3713175010}" srcOrd="0" destOrd="0" presId="urn:microsoft.com/office/officeart/2005/8/layout/vList4"/>
    <dgm:cxn modelId="{9D38DF17-1E10-4E47-8BBE-F98EA43241D5}" type="presOf" srcId="{7C7EB1EF-EE42-409B-9E0A-15115F48CFAF}" destId="{F7325B12-B68A-4A84-8ED8-D4B790DBB36E}" srcOrd="0" destOrd="0" presId="urn:microsoft.com/office/officeart/2005/8/layout/vList4"/>
    <dgm:cxn modelId="{2ACD0028-46C4-4CC2-86E4-EE5C44DB1868}" type="presOf" srcId="{7CA35C6E-7C46-4797-8A42-DCA022D7A785}" destId="{59E8ACA1-F6CD-4305-8E84-F80CD676165B}" srcOrd="0" destOrd="0" presId="urn:microsoft.com/office/officeart/2005/8/layout/vList4"/>
    <dgm:cxn modelId="{8D41C877-656B-4CF1-873B-6FF60A3B6E5C}" srcId="{EBAE718B-9658-42D3-908B-EB4A7C9712F9}" destId="{9B3FCC69-D90A-4B8C-B14B-952F56CE3593}" srcOrd="1" destOrd="0" parTransId="{6566F408-C1BF-4823-B02A-D15F3569BA22}" sibTransId="{21E16C35-FFFC-48AF-ACC9-821F23AE1333}"/>
    <dgm:cxn modelId="{9AF7B481-9673-42FF-AB09-77F04F5F173D}" type="presOf" srcId="{9B3FCC69-D90A-4B8C-B14B-952F56CE3593}" destId="{D7042EFD-CCE5-4CA8-A3F3-419686917197}" srcOrd="0" destOrd="0" presId="urn:microsoft.com/office/officeart/2005/8/layout/vList4"/>
    <dgm:cxn modelId="{F7FBE185-FABD-44F3-A534-8F185EAC48F1}" type="presOf" srcId="{7C7EB1EF-EE42-409B-9E0A-15115F48CFAF}" destId="{F69C9C61-A40B-4B2E-B8E2-B1A4181B3902}" srcOrd="1" destOrd="0" presId="urn:microsoft.com/office/officeart/2005/8/layout/vList4"/>
    <dgm:cxn modelId="{33CEA686-24B6-4517-87D3-EE0468E8A555}" type="presOf" srcId="{EBAE718B-9658-42D3-908B-EB4A7C9712F9}" destId="{9D8FDF43-5F22-4C58-95A6-F6FA2BC1C4FF}" srcOrd="0" destOrd="0" presId="urn:microsoft.com/office/officeart/2005/8/layout/vList4"/>
    <dgm:cxn modelId="{1A9FB594-866B-4DE3-8134-D5456C5C82AC}" type="presOf" srcId="{9B3FCC69-D90A-4B8C-B14B-952F56CE3593}" destId="{6BC3DDFE-6E6C-4FDD-A060-90502780408B}" srcOrd="1" destOrd="0" presId="urn:microsoft.com/office/officeart/2005/8/layout/vList4"/>
    <dgm:cxn modelId="{8E525B98-8F53-48AD-91FA-5CDC47D2A8ED}" srcId="{EBAE718B-9658-42D3-908B-EB4A7C9712F9}" destId="{7CA35C6E-7C46-4797-8A42-DCA022D7A785}" srcOrd="0" destOrd="0" parTransId="{FA4CC6AE-475B-4D5D-AEBF-E8621255EB5F}" sibTransId="{B3E4CB04-4EAF-415F-BAB5-2E611B0CE1CF}"/>
    <dgm:cxn modelId="{C6B0BDA8-D826-4C6D-8BBB-8D83A052347A}" type="presOf" srcId="{7CA35C6E-7C46-4797-8A42-DCA022D7A785}" destId="{F9ED24FD-8912-4203-85DC-387A30A0B443}" srcOrd="1" destOrd="0" presId="urn:microsoft.com/office/officeart/2005/8/layout/vList4"/>
    <dgm:cxn modelId="{210C4DB6-20BF-438F-B7F0-B36A3298DD3E}" type="presOf" srcId="{C106B53A-5879-40CF-88A2-35EE359F1582}" destId="{F9ED24FD-8912-4203-85DC-387A30A0B443}" srcOrd="1" destOrd="1" presId="urn:microsoft.com/office/officeart/2005/8/layout/vList4"/>
    <dgm:cxn modelId="{F6F945B9-EBC4-4669-A26E-6FEFB471ED40}" type="presOf" srcId="{C106B53A-5879-40CF-88A2-35EE359F1582}" destId="{59E8ACA1-F6CD-4305-8E84-F80CD676165B}" srcOrd="0" destOrd="1" presId="urn:microsoft.com/office/officeart/2005/8/layout/vList4"/>
    <dgm:cxn modelId="{AA0160D0-79CC-45FC-8F46-06F43D2D8D1A}" srcId="{7CA35C6E-7C46-4797-8A42-DCA022D7A785}" destId="{C106B53A-5879-40CF-88A2-35EE359F1582}" srcOrd="0" destOrd="0" parTransId="{0D7D3022-21B2-4FE5-B6BA-0B51434D564B}" sibTransId="{F068BFBA-FB52-4B27-B1F3-D4C099A0F65E}"/>
    <dgm:cxn modelId="{DE6533FC-3464-4174-A8C2-E9E6E0DD0FBC}" type="presOf" srcId="{21E16C35-FFFC-48AF-ACC9-821F23AE1333}" destId="{2A907511-2512-4DF3-8654-94AEE97BEABE}" srcOrd="0" destOrd="0" presId="urn:microsoft.com/office/officeart/2005/8/layout/vList4"/>
    <dgm:cxn modelId="{49541E9D-E187-41AD-A579-1981AD7477E0}" type="presParOf" srcId="{9D8FDF43-5F22-4C58-95A6-F6FA2BC1C4FF}" destId="{90F28F1B-BFCA-4AA0-91E0-00F817812988}" srcOrd="0" destOrd="0" presId="urn:microsoft.com/office/officeart/2005/8/layout/vList4"/>
    <dgm:cxn modelId="{57065C0A-E18D-40B1-84A1-2821CB0D237C}" type="presParOf" srcId="{90F28F1B-BFCA-4AA0-91E0-00F817812988}" destId="{59E8ACA1-F6CD-4305-8E84-F80CD676165B}" srcOrd="0" destOrd="0" presId="urn:microsoft.com/office/officeart/2005/8/layout/vList4"/>
    <dgm:cxn modelId="{4298AD55-5A56-45E8-8F99-E836500D0D60}" type="presParOf" srcId="{90F28F1B-BFCA-4AA0-91E0-00F817812988}" destId="{7D3926AE-D279-4284-8D3C-73162E8460EB}" srcOrd="1" destOrd="0" presId="urn:microsoft.com/office/officeart/2005/8/layout/vList4"/>
    <dgm:cxn modelId="{709EBA20-685F-473C-8E6F-D0519F81730B}" type="presParOf" srcId="{90F28F1B-BFCA-4AA0-91E0-00F817812988}" destId="{F9ED24FD-8912-4203-85DC-387A30A0B443}" srcOrd="2" destOrd="0" presId="urn:microsoft.com/office/officeart/2005/8/layout/vList4"/>
    <dgm:cxn modelId="{86D5A2C6-B2E8-4FF3-BF72-F27910FC022C}" type="presParOf" srcId="{9D8FDF43-5F22-4C58-95A6-F6FA2BC1C4FF}" destId="{EA370BF9-61F4-4BBE-9D45-1C3713175010}" srcOrd="1" destOrd="0" presId="urn:microsoft.com/office/officeart/2005/8/layout/vList4"/>
    <dgm:cxn modelId="{0CDC6F69-7022-4EAA-AD1E-EB2CE94C1429}" type="presParOf" srcId="{9D8FDF43-5F22-4C58-95A6-F6FA2BC1C4FF}" destId="{40FC0718-56A6-4FC8-AF46-C62CEBD47C6E}" srcOrd="2" destOrd="0" presId="urn:microsoft.com/office/officeart/2005/8/layout/vList4"/>
    <dgm:cxn modelId="{340DF786-1B1C-4A14-A5C5-2F2FA2DD7C70}" type="presParOf" srcId="{40FC0718-56A6-4FC8-AF46-C62CEBD47C6E}" destId="{D7042EFD-CCE5-4CA8-A3F3-419686917197}" srcOrd="0" destOrd="0" presId="urn:microsoft.com/office/officeart/2005/8/layout/vList4"/>
    <dgm:cxn modelId="{257F3C5C-F6A4-4FED-88C2-DC7A18CD5C32}" type="presParOf" srcId="{40FC0718-56A6-4FC8-AF46-C62CEBD47C6E}" destId="{496928D0-279A-404C-9494-F9AEFF1DA841}" srcOrd="1" destOrd="0" presId="urn:microsoft.com/office/officeart/2005/8/layout/vList4"/>
    <dgm:cxn modelId="{C8DA5995-B30C-4472-A666-48401F8380C2}" type="presParOf" srcId="{40FC0718-56A6-4FC8-AF46-C62CEBD47C6E}" destId="{6BC3DDFE-6E6C-4FDD-A060-90502780408B}" srcOrd="2" destOrd="0" presId="urn:microsoft.com/office/officeart/2005/8/layout/vList4"/>
    <dgm:cxn modelId="{57FD2545-DCCD-420B-BEBE-C9BAD22A0A9A}" type="presParOf" srcId="{9D8FDF43-5F22-4C58-95A6-F6FA2BC1C4FF}" destId="{2A907511-2512-4DF3-8654-94AEE97BEABE}" srcOrd="3" destOrd="0" presId="urn:microsoft.com/office/officeart/2005/8/layout/vList4"/>
    <dgm:cxn modelId="{64BCA904-E880-4452-830B-A2E43EFC5A36}" type="presParOf" srcId="{9D8FDF43-5F22-4C58-95A6-F6FA2BC1C4FF}" destId="{C7C37455-B6E1-4A17-9E8F-A863B96D9EC5}" srcOrd="4" destOrd="0" presId="urn:microsoft.com/office/officeart/2005/8/layout/vList4"/>
    <dgm:cxn modelId="{AF75B39A-A41B-4AFE-B6C2-AC0493B34EEF}" type="presParOf" srcId="{C7C37455-B6E1-4A17-9E8F-A863B96D9EC5}" destId="{F7325B12-B68A-4A84-8ED8-D4B790DBB36E}" srcOrd="0" destOrd="0" presId="urn:microsoft.com/office/officeart/2005/8/layout/vList4"/>
    <dgm:cxn modelId="{6A243D49-792C-43F8-A197-42756F959022}" type="presParOf" srcId="{C7C37455-B6E1-4A17-9E8F-A863B96D9EC5}" destId="{6E1FFB89-BF20-43BD-ACE3-941E30684381}" srcOrd="1" destOrd="0" presId="urn:microsoft.com/office/officeart/2005/8/layout/vList4"/>
    <dgm:cxn modelId="{0704DCE9-AE68-4678-B33C-E0455259DAD4}" type="presParOf" srcId="{C7C37455-B6E1-4A17-9E8F-A863B96D9EC5}" destId="{F69C9C61-A40B-4B2E-B8E2-B1A4181B390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84ECA-8711-4578-A67D-15016282857D}">
      <dsp:nvSpPr>
        <dsp:cNvPr id="0" name=""/>
        <dsp:cNvSpPr/>
      </dsp:nvSpPr>
      <dsp:spPr>
        <a:xfrm>
          <a:off x="0" y="675856"/>
          <a:ext cx="16459200"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3074CF-457B-4A8F-8486-2962C6CFF7C1}">
      <dsp:nvSpPr>
        <dsp:cNvPr id="0" name=""/>
        <dsp:cNvSpPr/>
      </dsp:nvSpPr>
      <dsp:spPr>
        <a:xfrm>
          <a:off x="822960" y="11656"/>
          <a:ext cx="11521440" cy="132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483" tIns="0" rIns="435483" bIns="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preparation</a:t>
          </a:r>
        </a:p>
      </dsp:txBody>
      <dsp:txXfrm>
        <a:off x="887807" y="76503"/>
        <a:ext cx="11391746" cy="1198706"/>
      </dsp:txXfrm>
    </dsp:sp>
    <dsp:sp modelId="{EDB936D6-6B36-4DF1-B665-C259E9DFF01E}">
      <dsp:nvSpPr>
        <dsp:cNvPr id="0" name=""/>
        <dsp:cNvSpPr/>
      </dsp:nvSpPr>
      <dsp:spPr>
        <a:xfrm>
          <a:off x="0" y="2717056"/>
          <a:ext cx="16459200"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AFB8A3-3A01-46F0-AF27-C8B0E2556D7E}">
      <dsp:nvSpPr>
        <dsp:cNvPr id="0" name=""/>
        <dsp:cNvSpPr/>
      </dsp:nvSpPr>
      <dsp:spPr>
        <a:xfrm>
          <a:off x="822960" y="2052856"/>
          <a:ext cx="11521440" cy="132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483" tIns="0" rIns="435483" bIns="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Clinical activity </a:t>
          </a:r>
        </a:p>
      </dsp:txBody>
      <dsp:txXfrm>
        <a:off x="887807" y="2117703"/>
        <a:ext cx="11391746" cy="1198706"/>
      </dsp:txXfrm>
    </dsp:sp>
    <dsp:sp modelId="{58FF722A-8DA1-42D4-BD10-B647493ABD0F}">
      <dsp:nvSpPr>
        <dsp:cNvPr id="0" name=""/>
        <dsp:cNvSpPr/>
      </dsp:nvSpPr>
      <dsp:spPr>
        <a:xfrm>
          <a:off x="0" y="4758256"/>
          <a:ext cx="16459200"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3685C2-8210-42F6-9FA7-D1E32D850840}">
      <dsp:nvSpPr>
        <dsp:cNvPr id="0" name=""/>
        <dsp:cNvSpPr/>
      </dsp:nvSpPr>
      <dsp:spPr>
        <a:xfrm>
          <a:off x="822960" y="4094056"/>
          <a:ext cx="11521440" cy="132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483" tIns="0" rIns="435483" bIns="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Times New Roman" panose="02020603050405020304" pitchFamily="18" charset="0"/>
              <a:cs typeface="Times New Roman" panose="02020603050405020304" pitchFamily="18" charset="0"/>
            </a:rPr>
            <a:t>Final data interpretation and feedback</a:t>
          </a:r>
        </a:p>
      </dsp:txBody>
      <dsp:txXfrm>
        <a:off x="887807" y="4158903"/>
        <a:ext cx="11391746" cy="1198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8ACA1-F6CD-4305-8E84-F80CD676165B}">
      <dsp:nvSpPr>
        <dsp:cNvPr id="0" name=""/>
        <dsp:cNvSpPr/>
      </dsp:nvSpPr>
      <dsp:spPr bwMode="white">
        <a:xfrm>
          <a:off x="0" y="0"/>
          <a:ext cx="11927204" cy="22459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100000"/>
            </a:lnSpc>
            <a:spcBef>
              <a:spcPct val="0"/>
            </a:spcBef>
            <a:spcAft>
              <a:spcPct val="35000"/>
            </a:spcAft>
            <a:buNone/>
          </a:pPr>
          <a:endParaRPr lang="en-US" altLang="en-US" sz="2700" kern="1200" dirty="0">
            <a:solidFill>
              <a:srgbClr val="FF0000"/>
            </a:solidFill>
            <a:latin typeface="Times New Roman" panose="02020603050405020304" pitchFamily="18" charset="0"/>
            <a:cs typeface="Times New Roman" panose="02020603050405020304" pitchFamily="18" charset="0"/>
            <a:sym typeface="+mn-ea"/>
          </a:endParaRPr>
        </a:p>
        <a:p>
          <a:pPr marL="0" lvl="0" indent="0" algn="l" defTabSz="1200150">
            <a:lnSpc>
              <a:spcPct val="100000"/>
            </a:lnSpc>
            <a:spcBef>
              <a:spcPct val="0"/>
            </a:spcBef>
            <a:spcAft>
              <a:spcPct val="35000"/>
            </a:spcAft>
            <a:buNone/>
          </a:pPr>
          <a:r>
            <a:rPr lang="en-US" altLang="en-US" sz="6000" b="1" kern="1200" dirty="0">
              <a:solidFill>
                <a:srgbClr val="C00000"/>
              </a:solidFill>
              <a:latin typeface="Times New Roman" panose="02020603050405020304" pitchFamily="18" charset="0"/>
              <a:cs typeface="Times New Roman" panose="02020603050405020304" pitchFamily="18" charset="0"/>
              <a:sym typeface="+mn-ea"/>
            </a:rPr>
            <a:t>   Formative evaluation</a:t>
          </a:r>
          <a:endParaRPr lang="en-US" sz="2700" kern="1200" dirty="0"/>
        </a:p>
        <a:p>
          <a:pPr marL="228600" lvl="1" indent="-228600" algn="l" defTabSz="933450">
            <a:lnSpc>
              <a:spcPct val="100000"/>
            </a:lnSpc>
            <a:spcBef>
              <a:spcPct val="0"/>
            </a:spcBef>
            <a:spcAft>
              <a:spcPct val="15000"/>
            </a:spcAft>
            <a:buChar char="•"/>
          </a:pPr>
          <a:endParaRPr lang="en-US" sz="2100" kern="1200"/>
        </a:p>
      </dsp:txBody>
      <dsp:txXfrm>
        <a:off x="2610032" y="0"/>
        <a:ext cx="9317172" cy="2245915"/>
      </dsp:txXfrm>
    </dsp:sp>
    <dsp:sp modelId="{7D3926AE-D279-4284-8D3C-73162E8460EB}">
      <dsp:nvSpPr>
        <dsp:cNvPr id="0" name=""/>
        <dsp:cNvSpPr/>
      </dsp:nvSpPr>
      <dsp:spPr>
        <a:xfrm>
          <a:off x="224591" y="224591"/>
          <a:ext cx="2385440" cy="1796732"/>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042EFD-CCE5-4CA8-A3F3-419686917197}">
      <dsp:nvSpPr>
        <dsp:cNvPr id="0" name=""/>
        <dsp:cNvSpPr/>
      </dsp:nvSpPr>
      <dsp:spPr bwMode="white">
        <a:xfrm>
          <a:off x="0" y="2470507"/>
          <a:ext cx="11927204" cy="22459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100000"/>
            </a:lnSpc>
            <a:spcBef>
              <a:spcPct val="0"/>
            </a:spcBef>
            <a:spcAft>
              <a:spcPct val="35000"/>
            </a:spcAft>
            <a:buNone/>
          </a:pPr>
          <a:r>
            <a:rPr lang="en-US" altLang="en-US" sz="6000" b="1" kern="1200" dirty="0">
              <a:solidFill>
                <a:srgbClr val="C00000"/>
              </a:solidFill>
              <a:latin typeface="Times New Roman" panose="02020603050405020304" pitchFamily="18" charset="0"/>
              <a:cs typeface="Times New Roman" panose="02020603050405020304" pitchFamily="18" charset="0"/>
              <a:sym typeface="+mn-ea"/>
            </a:rPr>
            <a:t>  Summative evaluation</a:t>
          </a:r>
        </a:p>
      </dsp:txBody>
      <dsp:txXfrm>
        <a:off x="2610032" y="2470507"/>
        <a:ext cx="9317172" cy="2245915"/>
      </dsp:txXfrm>
    </dsp:sp>
    <dsp:sp modelId="{496928D0-279A-404C-9494-F9AEFF1DA841}">
      <dsp:nvSpPr>
        <dsp:cNvPr id="0" name=""/>
        <dsp:cNvSpPr/>
      </dsp:nvSpPr>
      <dsp:spPr>
        <a:xfrm>
          <a:off x="224591" y="2695098"/>
          <a:ext cx="2385440" cy="1796732"/>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325B12-B68A-4A84-8ED8-D4B790DBB36E}">
      <dsp:nvSpPr>
        <dsp:cNvPr id="0" name=""/>
        <dsp:cNvSpPr/>
      </dsp:nvSpPr>
      <dsp:spPr bwMode="white">
        <a:xfrm>
          <a:off x="0" y="4941014"/>
          <a:ext cx="11927204" cy="22459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100000"/>
            </a:lnSpc>
            <a:spcBef>
              <a:spcPct val="0"/>
            </a:spcBef>
            <a:spcAft>
              <a:spcPct val="35000"/>
            </a:spcAft>
            <a:buNone/>
          </a:pPr>
          <a:r>
            <a:rPr lang="en-US" altLang="en-US" sz="6000" b="1" kern="1200" dirty="0">
              <a:solidFill>
                <a:srgbClr val="C00000"/>
              </a:solidFill>
              <a:latin typeface="Times New Roman" panose="02020603050405020304" pitchFamily="18" charset="0"/>
              <a:cs typeface="Times New Roman" panose="02020603050405020304" pitchFamily="18" charset="0"/>
            </a:rPr>
            <a:t>  Confirmative</a:t>
          </a:r>
        </a:p>
      </dsp:txBody>
      <dsp:txXfrm>
        <a:off x="2610032" y="4941014"/>
        <a:ext cx="9317172" cy="2245915"/>
      </dsp:txXfrm>
    </dsp:sp>
    <dsp:sp modelId="{6E1FFB89-BF20-43BD-ACE3-941E30684381}">
      <dsp:nvSpPr>
        <dsp:cNvPr id="0" name=""/>
        <dsp:cNvSpPr/>
      </dsp:nvSpPr>
      <dsp:spPr>
        <a:xfrm>
          <a:off x="224591" y="5165605"/>
          <a:ext cx="2385440" cy="1796732"/>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25670A5-67DC-43B1-BCA0-A4DA1CB6C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25670A5-67DC-43B1-BCA0-A4DA1CB6C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25670A5-67DC-43B1-BCA0-A4DA1CB6C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25670A5-67DC-43B1-BCA0-A4DA1CB6C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ar-DZ"/>
              <a:t>مهم جدا كمان لما اجي اعمل تقييم للطلاب مراعاه نقطة ال فيرنس لازم يكون شامل المنهج مش اختبر الطلاب من حته معينه واللي مش مذاكرها يسقط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25670A5-67DC-43B1-BCA0-A4DA1CB6C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ar-DZ"/>
              <a:t>مهم جدا كمان لما اجي اعمل تقييم للطلاب مراعاه نقطة ال فيرنس لازم يكون شامل المنهج مش اختبر الطلاب من حته معينه واللي مش مذاكرها يسقط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25670A5-67DC-43B1-BCA0-A4DA1CB6C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ar-DZ" dirty="0"/>
              <a:t>مهم جدا كمان لما اجي اعمل تقييم للطلاب مراعاه نقطة ال فيرنس لازم يكون شامل المنهج مش اختبر الطلاب من حته معينه واللي مش مذاكرها يسقط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25670A5-67DC-43B1-BCA0-A4DA1CB6C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ar-DZ" dirty="0"/>
              <a:t>مهم جدا كمان لما اجي اعمل تقييم للطلاب مراعاه نقطة ال فيرنس لازم يكون شامل المنهج مش اختبر الطلاب من حته معينه واللي مش مذاكرها يسقط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25670A5-67DC-43B1-BCA0-A4DA1CB6C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25670A5-67DC-43B1-BCA0-A4DA1CB6C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1683545"/>
            <a:ext cx="13716000" cy="3581400"/>
          </a:xfrm>
        </p:spPr>
        <p:txBody>
          <a:bodyPr anchor="b"/>
          <a:lstStyle>
            <a:lvl1pPr algn="ctr">
              <a:defRPr sz="8900"/>
            </a:lvl1pPr>
          </a:lstStyle>
          <a:p>
            <a:r>
              <a:rPr lang="ar-SA"/>
              <a:t>انقر لتحرير نمط عنوان الشكل الرئيسي</a:t>
            </a:r>
            <a:endParaRPr lang="en-US" dirty="0"/>
          </a:p>
        </p:txBody>
      </p:sp>
      <p:sp>
        <p:nvSpPr>
          <p:cNvPr id="3" name="Subtitle 2"/>
          <p:cNvSpPr>
            <a:spLocks noGrp="1"/>
          </p:cNvSpPr>
          <p:nvPr>
            <p:ph type="subTitle" idx="1" hasCustomPrompt="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300"/>
            </a:lvl4pPr>
            <a:lvl5pPr marL="2743200" indent="0" algn="ctr">
              <a:buNone/>
              <a:defRPr sz="2300"/>
            </a:lvl5pPr>
            <a:lvl6pPr marL="3429000" indent="0" algn="ctr">
              <a:buNone/>
              <a:defRPr sz="2300"/>
            </a:lvl6pPr>
            <a:lvl7pPr marL="4114800" indent="0" algn="ctr">
              <a:buNone/>
              <a:defRPr sz="2300"/>
            </a:lvl7pPr>
            <a:lvl8pPr marL="4800600" indent="0" algn="ctr">
              <a:buNone/>
              <a:defRPr sz="2300"/>
            </a:lvl8pPr>
            <a:lvl9pPr marL="5486400" indent="0" algn="ctr">
              <a:buNone/>
              <a:defRPr sz="23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hasCustomPrompt="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13087351" y="547689"/>
            <a:ext cx="3943350" cy="8717757"/>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hasCustomPrompt="1"/>
          </p:nvPr>
        </p:nvSpPr>
        <p:spPr>
          <a:xfrm>
            <a:off x="1257301" y="547689"/>
            <a:ext cx="11601450" cy="871775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675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7"/>
            <a:ext cx="15773400" cy="4279106"/>
          </a:xfrm>
        </p:spPr>
        <p:txBody>
          <a:bodyPr anchor="b"/>
          <a:lstStyle>
            <a:lvl1pPr>
              <a:defRPr sz="6750"/>
            </a:lvl1pPr>
          </a:lstStyle>
          <a:p>
            <a:r>
              <a:rPr lang="en-US"/>
              <a:t>Click to edit Master title style</a:t>
            </a:r>
          </a:p>
        </p:txBody>
      </p:sp>
      <p:sp>
        <p:nvSpPr>
          <p:cNvPr id="3" name="Text Placeholder 2"/>
          <p:cNvSpPr>
            <a:spLocks noGrp="1"/>
          </p:cNvSpPr>
          <p:nvPr>
            <p:ph type="body" idx="1"/>
          </p:nvPr>
        </p:nvSpPr>
        <p:spPr>
          <a:xfrm>
            <a:off x="1247776" y="6884195"/>
            <a:ext cx="15773400" cy="2250281"/>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0"/>
            <a:ext cx="8065008" cy="6788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308592" y="2400300"/>
            <a:ext cx="8065008" cy="6788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2" y="2521745"/>
            <a:ext cx="7736680"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1259682" y="3757613"/>
            <a:ext cx="773668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36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hasCustomPrompt="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36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endParaRPr lang="en-US"/>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7"/>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7"/>
            <a:ext cx="1210586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044000" y="591608"/>
            <a:ext cx="16200000" cy="1188000"/>
          </a:xfrm>
        </p:spPr>
        <p:txBody>
          <a:bodyPr/>
          <a:lstStyle>
            <a:lvl1pPr algn="ctr">
              <a:defRPr sz="4800">
                <a:solidFill>
                  <a:schemeClr val="tx1">
                    <a:lumMod val="85000"/>
                    <a:lumOff val="15000"/>
                  </a:schemeClr>
                </a:solidFill>
                <a:latin typeface="+mj-lt"/>
              </a:defRPr>
            </a:lvl1pPr>
          </a:lstStyle>
          <a:p>
            <a:r>
              <a:rPr lang="en-US" dirty="0"/>
              <a:t>Click to add title</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10FDE546-4008-4112-AC65-1A4B522D11ED}"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E329F-F5C8-426C-AE40-85F4703E018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DE546-4008-4112-AC65-1A4B522D11ED}"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E329F-F5C8-426C-AE40-85F4703E0183}"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FDE546-4008-4112-AC65-1A4B522D11ED}"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E329F-F5C8-426C-AE40-85F4703E0183}"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DE546-4008-4112-AC65-1A4B522D11ED}"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E329F-F5C8-426C-AE40-85F4703E0183}"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DE546-4008-4112-AC65-1A4B522D11ED}"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E329F-F5C8-426C-AE40-85F4703E0183}"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DE546-4008-4112-AC65-1A4B522D11ED}"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E329F-F5C8-426C-AE40-85F4703E01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7776" y="2564609"/>
            <a:ext cx="15773400" cy="4279106"/>
          </a:xfrm>
        </p:spPr>
        <p:txBody>
          <a:bodyPr anchor="b"/>
          <a:lstStyle>
            <a:lvl1pPr>
              <a:defRPr sz="8900"/>
            </a:lvl1pPr>
          </a:lstStyle>
          <a:p>
            <a:r>
              <a:rPr lang="ar-SA"/>
              <a:t>انقر لتحرير نمط عنوان الشكل الرئيسي</a:t>
            </a:r>
            <a:endParaRPr lang="en-US" dirty="0"/>
          </a:p>
        </p:txBody>
      </p:sp>
      <p:sp>
        <p:nvSpPr>
          <p:cNvPr id="3" name="Text Placeholder 2"/>
          <p:cNvSpPr>
            <a:spLocks noGrp="1"/>
          </p:cNvSpPr>
          <p:nvPr>
            <p:ph type="body" idx="1" hasCustomPrompt="1"/>
          </p:nvPr>
        </p:nvSpPr>
        <p:spPr>
          <a:xfrm>
            <a:off x="1247776" y="6884197"/>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300">
                <a:solidFill>
                  <a:schemeClr val="tx1">
                    <a:tint val="82000"/>
                  </a:schemeClr>
                </a:solidFill>
              </a:defRPr>
            </a:lvl4pPr>
            <a:lvl5pPr marL="2743200" indent="0">
              <a:buNone/>
              <a:defRPr sz="2300">
                <a:solidFill>
                  <a:schemeClr val="tx1">
                    <a:tint val="82000"/>
                  </a:schemeClr>
                </a:solidFill>
              </a:defRPr>
            </a:lvl5pPr>
            <a:lvl6pPr marL="3429000" indent="0">
              <a:buNone/>
              <a:defRPr sz="2300">
                <a:solidFill>
                  <a:schemeClr val="tx1">
                    <a:tint val="82000"/>
                  </a:schemeClr>
                </a:solidFill>
              </a:defRPr>
            </a:lvl6pPr>
            <a:lvl7pPr marL="4114800" indent="0">
              <a:buNone/>
              <a:defRPr sz="2300">
                <a:solidFill>
                  <a:schemeClr val="tx1">
                    <a:tint val="82000"/>
                  </a:schemeClr>
                </a:solidFill>
              </a:defRPr>
            </a:lvl7pPr>
            <a:lvl8pPr marL="4800600" indent="0">
              <a:buNone/>
              <a:defRPr sz="2300">
                <a:solidFill>
                  <a:schemeClr val="tx1">
                    <a:tint val="82000"/>
                  </a:schemeClr>
                </a:solidFill>
              </a:defRPr>
            </a:lvl8pPr>
            <a:lvl9pPr marL="5486400" indent="0">
              <a:buNone/>
              <a:defRPr sz="2300">
                <a:solidFill>
                  <a:schemeClr val="tx1">
                    <a:tint val="82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DE546-4008-4112-AC65-1A4B522D11ED}" type="datetimeFigureOut">
              <a:rPr lang="en-US" smtClean="0"/>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E329F-F5C8-426C-AE40-85F4703E0183}"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10FDE546-4008-4112-AC65-1A4B522D11ED}"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E329F-F5C8-426C-AE40-85F4703E0183}"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10FDE546-4008-4112-AC65-1A4B522D11ED}"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E329F-F5C8-426C-AE40-85F4703E0183}"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DE546-4008-4112-AC65-1A4B522D11ED}"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E329F-F5C8-426C-AE40-85F4703E0183}"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DE546-4008-4112-AC65-1A4B522D11ED}"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E329F-F5C8-426C-AE40-85F4703E018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hasCustomPrompt="1"/>
          </p:nvPr>
        </p:nvSpPr>
        <p:spPr>
          <a:xfrm>
            <a:off x="1257300" y="2738439"/>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hasCustomPrompt="1"/>
          </p:nvPr>
        </p:nvSpPr>
        <p:spPr>
          <a:xfrm>
            <a:off x="9258300" y="2738439"/>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9682" y="547690"/>
            <a:ext cx="15773400" cy="1988345"/>
          </a:xfrm>
        </p:spPr>
        <p:txBody>
          <a:bodyPr/>
          <a:lstStyle/>
          <a:p>
            <a:r>
              <a:rPr lang="ar-SA"/>
              <a:t>انقر لتحرير نمط عنوان الشكل الرئيسي</a:t>
            </a:r>
            <a:endParaRPr lang="en-US" dirty="0"/>
          </a:p>
        </p:txBody>
      </p:sp>
      <p:sp>
        <p:nvSpPr>
          <p:cNvPr id="3" name="Text Placeholder 2"/>
          <p:cNvSpPr>
            <a:spLocks noGrp="1"/>
          </p:cNvSpPr>
          <p:nvPr>
            <p:ph type="body" idx="1" hasCustomPrompt="1"/>
          </p:nvPr>
        </p:nvSpPr>
        <p:spPr>
          <a:xfrm>
            <a:off x="1259685" y="2521745"/>
            <a:ext cx="77366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300" b="1"/>
            </a:lvl4pPr>
            <a:lvl5pPr marL="2743200" indent="0">
              <a:buNone/>
              <a:defRPr sz="2300" b="1"/>
            </a:lvl5pPr>
            <a:lvl6pPr marL="3429000" indent="0">
              <a:buNone/>
              <a:defRPr sz="2300" b="1"/>
            </a:lvl6pPr>
            <a:lvl7pPr marL="4114800" indent="0">
              <a:buNone/>
              <a:defRPr sz="2300" b="1"/>
            </a:lvl7pPr>
            <a:lvl8pPr marL="4800600" indent="0">
              <a:buNone/>
              <a:defRPr sz="2300" b="1"/>
            </a:lvl8pPr>
            <a:lvl9pPr marL="5486400" indent="0">
              <a:buNone/>
              <a:defRPr sz="2300" b="1"/>
            </a:lvl9pPr>
          </a:lstStyle>
          <a:p>
            <a:pPr lvl="0"/>
            <a:r>
              <a:rPr lang="ar-SA"/>
              <a:t>انقر لتحرير أنماط نص الشكل الرئيسي</a:t>
            </a:r>
          </a:p>
        </p:txBody>
      </p:sp>
      <p:sp>
        <p:nvSpPr>
          <p:cNvPr id="4" name="Content Placeholder 3"/>
          <p:cNvSpPr>
            <a:spLocks noGrp="1"/>
          </p:cNvSpPr>
          <p:nvPr>
            <p:ph sz="half" idx="2" hasCustomPrompt="1"/>
          </p:nvPr>
        </p:nvSpPr>
        <p:spPr>
          <a:xfrm>
            <a:off x="1259685" y="3757613"/>
            <a:ext cx="7736682"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hasCustomPrompt="1"/>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300" b="1"/>
            </a:lvl4pPr>
            <a:lvl5pPr marL="2743200" indent="0">
              <a:buNone/>
              <a:defRPr sz="2300" b="1"/>
            </a:lvl5pPr>
            <a:lvl6pPr marL="3429000" indent="0">
              <a:buNone/>
              <a:defRPr sz="2300" b="1"/>
            </a:lvl6pPr>
            <a:lvl7pPr marL="4114800" indent="0">
              <a:buNone/>
              <a:defRPr sz="2300" b="1"/>
            </a:lvl7pPr>
            <a:lvl8pPr marL="4800600" indent="0">
              <a:buNone/>
              <a:defRPr sz="2300" b="1"/>
            </a:lvl8pPr>
            <a:lvl9pPr marL="5486400" indent="0">
              <a:buNone/>
              <a:defRPr sz="2300" b="1"/>
            </a:lvl9pPr>
          </a:lstStyle>
          <a:p>
            <a:pPr lvl="0"/>
            <a:r>
              <a:rPr lang="ar-SA"/>
              <a:t>انقر لتحرير أنماط نص الشكل الرئيسي</a:t>
            </a:r>
          </a:p>
        </p:txBody>
      </p:sp>
      <p:sp>
        <p:nvSpPr>
          <p:cNvPr id="6" name="Content Placeholder 5"/>
          <p:cNvSpPr>
            <a:spLocks noGrp="1"/>
          </p:cNvSpPr>
          <p:nvPr>
            <p:ph sz="quarter" idx="4" hasCustomPrompt="1"/>
          </p:nvPr>
        </p:nvSpPr>
        <p:spPr>
          <a:xfrm>
            <a:off x="9258301" y="3757613"/>
            <a:ext cx="7774782"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9684" y="685800"/>
            <a:ext cx="5898356" cy="2400300"/>
          </a:xfrm>
        </p:spPr>
        <p:txBody>
          <a:bodyPr anchor="b"/>
          <a:lstStyle>
            <a:lvl1pPr>
              <a:defRPr sz="4800"/>
            </a:lvl1pPr>
          </a:lstStyle>
          <a:p>
            <a:r>
              <a:rPr lang="ar-SA"/>
              <a:t>انقر لتحرير نمط عنوان الشكل الرئيسي</a:t>
            </a:r>
            <a:endParaRPr lang="en-US" dirty="0"/>
          </a:p>
        </p:txBody>
      </p:sp>
      <p:sp>
        <p:nvSpPr>
          <p:cNvPr id="3" name="Content Placeholder 2"/>
          <p:cNvSpPr>
            <a:spLocks noGrp="1"/>
          </p:cNvSpPr>
          <p:nvPr>
            <p:ph idx="1" hasCustomPrompt="1"/>
          </p:nvPr>
        </p:nvSpPr>
        <p:spPr>
          <a:xfrm>
            <a:off x="7774782" y="1481140"/>
            <a:ext cx="9258300" cy="7310438"/>
          </a:xfrm>
        </p:spPr>
        <p:txBody>
          <a:bodyPr/>
          <a:lstStyle>
            <a:lvl1pPr>
              <a:defRPr sz="4800"/>
            </a:lvl1pPr>
            <a:lvl2pPr>
              <a:defRPr sz="4300"/>
            </a:lvl2pPr>
            <a:lvl3pPr>
              <a:defRPr sz="3600"/>
            </a:lvl3pPr>
            <a:lvl4pPr>
              <a:defRPr sz="3000"/>
            </a:lvl4pPr>
            <a:lvl5pPr>
              <a:defRPr sz="3000"/>
            </a:lvl5pPr>
            <a:lvl6pPr>
              <a:defRPr sz="3000"/>
            </a:lvl6pPr>
            <a:lvl7pPr>
              <a:defRPr sz="3000"/>
            </a:lvl7pPr>
            <a:lvl8pPr>
              <a:defRPr sz="3000"/>
            </a:lvl8pPr>
            <a:lvl9pPr>
              <a:defRPr sz="3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hasCustomPrompt="1"/>
          </p:nvPr>
        </p:nvSpPr>
        <p:spPr>
          <a:xfrm>
            <a:off x="1259684" y="3086100"/>
            <a:ext cx="5898356" cy="5717382"/>
          </a:xfrm>
        </p:spPr>
        <p:txBody>
          <a:bodyPr/>
          <a:lstStyle>
            <a:lvl1pPr marL="0" indent="0">
              <a:buNone/>
              <a:defRPr sz="2300"/>
            </a:lvl1pPr>
            <a:lvl2pPr marL="685800" indent="0">
              <a:buNone/>
              <a:defRPr sz="2100"/>
            </a:lvl2pPr>
            <a:lvl3pPr marL="1371600" indent="0">
              <a:buNone/>
              <a:defRPr sz="1800"/>
            </a:lvl3pPr>
            <a:lvl4pPr marL="2057400" indent="0">
              <a:buNone/>
              <a:defRPr sz="1400"/>
            </a:lvl4pPr>
            <a:lvl5pPr marL="2743200" indent="0">
              <a:buNone/>
              <a:defRPr sz="1400"/>
            </a:lvl5pPr>
            <a:lvl6pPr marL="3429000" indent="0">
              <a:buNone/>
              <a:defRPr sz="1400"/>
            </a:lvl6pPr>
            <a:lvl7pPr marL="4114800" indent="0">
              <a:buNone/>
              <a:defRPr sz="1400"/>
            </a:lvl7pPr>
            <a:lvl8pPr marL="4800600" indent="0">
              <a:buNone/>
              <a:defRPr sz="1400"/>
            </a:lvl8pPr>
            <a:lvl9pPr marL="5486400" indent="0">
              <a:buNone/>
              <a:defRPr sz="14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9684" y="685800"/>
            <a:ext cx="5898356" cy="2400300"/>
          </a:xfrm>
        </p:spPr>
        <p:txBody>
          <a:bodyPr anchor="b"/>
          <a:lstStyle>
            <a:lvl1pPr>
              <a:defRPr sz="48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hasCustomPrompt="1"/>
          </p:nvPr>
        </p:nvSpPr>
        <p:spPr>
          <a:xfrm>
            <a:off x="7774782" y="1481140"/>
            <a:ext cx="9258300" cy="7310438"/>
          </a:xfrm>
        </p:spPr>
        <p:txBody>
          <a:bodyPr anchor="t"/>
          <a:lstStyle>
            <a:lvl1pPr marL="0" indent="0">
              <a:buNone/>
              <a:defRPr sz="4800"/>
            </a:lvl1pPr>
            <a:lvl2pPr marL="685800" indent="0">
              <a:buNone/>
              <a:defRPr sz="43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ar-SA"/>
              <a:t>انقر فوق الأيقونة لإضافة صورة</a:t>
            </a:r>
            <a:endParaRPr lang="en-US" dirty="0"/>
          </a:p>
        </p:txBody>
      </p:sp>
      <p:sp>
        <p:nvSpPr>
          <p:cNvPr id="4" name="Text Placeholder 3"/>
          <p:cNvSpPr>
            <a:spLocks noGrp="1"/>
          </p:cNvSpPr>
          <p:nvPr>
            <p:ph type="body" sz="half" idx="2" hasCustomPrompt="1"/>
          </p:nvPr>
        </p:nvSpPr>
        <p:spPr>
          <a:xfrm>
            <a:off x="1259684" y="3086100"/>
            <a:ext cx="5898356" cy="5717382"/>
          </a:xfrm>
        </p:spPr>
        <p:txBody>
          <a:bodyPr/>
          <a:lstStyle>
            <a:lvl1pPr marL="0" indent="0">
              <a:buNone/>
              <a:defRPr sz="2300"/>
            </a:lvl1pPr>
            <a:lvl2pPr marL="685800" indent="0">
              <a:buNone/>
              <a:defRPr sz="2100"/>
            </a:lvl2pPr>
            <a:lvl3pPr marL="1371600" indent="0">
              <a:buNone/>
              <a:defRPr sz="1800"/>
            </a:lvl3pPr>
            <a:lvl4pPr marL="2057400" indent="0">
              <a:buNone/>
              <a:defRPr sz="1400"/>
            </a:lvl4pPr>
            <a:lvl5pPr marL="2743200" indent="0">
              <a:buNone/>
              <a:defRPr sz="1400"/>
            </a:lvl5pPr>
            <a:lvl6pPr marL="3429000" indent="0">
              <a:buNone/>
              <a:defRPr sz="1400"/>
            </a:lvl6pPr>
            <a:lvl7pPr marL="4114800" indent="0">
              <a:buNone/>
              <a:defRPr sz="1400"/>
            </a:lvl7pPr>
            <a:lvl8pPr marL="4800600" indent="0">
              <a:buNone/>
              <a:defRPr sz="1400"/>
            </a:lvl8pPr>
            <a:lvl9pPr marL="5486400" indent="0">
              <a:buNone/>
              <a:defRPr sz="14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0000000-1234-1234-1234-123412341234}"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0"/>
            <a:ext cx="15773400" cy="1988345"/>
          </a:xfrm>
          <a:prstGeom prst="rect">
            <a:avLst/>
          </a:prstGeom>
        </p:spPr>
        <p:txBody>
          <a:bodyPr vert="horz" lIns="91439" tIns="45719" rIns="91439" bIns="45719"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57300" y="2738439"/>
            <a:ext cx="15773400" cy="6527007"/>
          </a:xfrm>
          <a:prstGeom prst="rect">
            <a:avLst/>
          </a:prstGeom>
        </p:spPr>
        <p:txBody>
          <a:bodyPr vert="horz" lIns="91439" tIns="45719" rIns="91439" bIns="45719"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257300" y="9534527"/>
            <a:ext cx="4114800" cy="547688"/>
          </a:xfrm>
          <a:prstGeom prst="rect">
            <a:avLst/>
          </a:prstGeom>
        </p:spPr>
        <p:txBody>
          <a:bodyPr vert="horz" lIns="91439" tIns="45719" rIns="91439" bIns="45719" rtlCol="0" anchor="ctr"/>
          <a:lstStyle>
            <a:lvl1pPr algn="l">
              <a:defRPr sz="1800">
                <a:solidFill>
                  <a:schemeClr val="tx1">
                    <a:tint val="82000"/>
                  </a:schemeClr>
                </a:solidFill>
              </a:defRPr>
            </a:lvl1pPr>
          </a:lstStyle>
          <a:p>
            <a:endParaRPr lang="ar-SA"/>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39" tIns="45719" rIns="91439" bIns="45719" rtlCol="0" anchor="ctr"/>
          <a:lstStyle>
            <a:lvl1pPr algn="ctr">
              <a:defRPr sz="1800">
                <a:solidFill>
                  <a:schemeClr val="tx1">
                    <a:tint val="82000"/>
                  </a:schemeClr>
                </a:solidFill>
              </a:defRPr>
            </a:lvl1pPr>
          </a:lstStyle>
          <a:p>
            <a:endParaRPr lang="ar-SA"/>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39" tIns="45719" rIns="91439" bIns="45719" rtlCol="0" anchor="ctr"/>
          <a:lstStyle>
            <a:lvl1pPr algn="r">
              <a:defRPr sz="1800">
                <a:solidFill>
                  <a:schemeClr val="tx1">
                    <a:tint val="82000"/>
                  </a:schemeClr>
                </a:solidFill>
              </a:defRPr>
            </a:lvl1pPr>
          </a:lstStyle>
          <a:p>
            <a:fld id="{00000000-1234-1234-1234-1234123412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1371600"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r" defTabSz="1371600" rtl="1" eaLnBrk="1" latinLnBrk="0" hangingPunct="1">
        <a:lnSpc>
          <a:spcPct val="90000"/>
        </a:lnSpc>
        <a:spcBef>
          <a:spcPts val="1500"/>
        </a:spcBef>
        <a:buFont typeface="Arial" panose="020B0604020202020204" pitchFamily="34" charset="0"/>
        <a:buChar char="•"/>
        <a:defRPr sz="4300" kern="1200">
          <a:solidFill>
            <a:schemeClr val="tx1"/>
          </a:solidFill>
          <a:latin typeface="+mn-lt"/>
          <a:ea typeface="+mn-ea"/>
          <a:cs typeface="+mn-cs"/>
        </a:defRPr>
      </a:lvl1pPr>
      <a:lvl2pPr marL="1028700" indent="-342900" algn="r" defTabSz="1371600"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r" defTabSz="1371600"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914400" y="411957"/>
            <a:ext cx="16459200" cy="17145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914400" y="2400300"/>
            <a:ext cx="16459200" cy="6788945"/>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914400" y="9367838"/>
            <a:ext cx="4267200" cy="714375"/>
          </a:xfrm>
          <a:prstGeom prst="rect">
            <a:avLst/>
          </a:prstGeom>
          <a:noFill/>
          <a:ln w="9525">
            <a:noFill/>
          </a:ln>
        </p:spPr>
        <p:txBody>
          <a:bodyPr/>
          <a:lstStyle>
            <a:lvl1pPr>
              <a:defRPr sz="2100"/>
            </a:lvl1pPr>
          </a:lstStyle>
          <a:p>
            <a:endParaRPr lang="ar-SA"/>
          </a:p>
        </p:txBody>
      </p:sp>
      <p:sp>
        <p:nvSpPr>
          <p:cNvPr id="1029" name="Footer Placeholder 1028"/>
          <p:cNvSpPr>
            <a:spLocks noGrp="1"/>
          </p:cNvSpPr>
          <p:nvPr>
            <p:ph type="ftr" sz="quarter" idx="3"/>
          </p:nvPr>
        </p:nvSpPr>
        <p:spPr>
          <a:xfrm>
            <a:off x="6248400" y="9367838"/>
            <a:ext cx="5791200" cy="714375"/>
          </a:xfrm>
          <a:prstGeom prst="rect">
            <a:avLst/>
          </a:prstGeom>
          <a:noFill/>
          <a:ln w="9525">
            <a:noFill/>
          </a:ln>
        </p:spPr>
        <p:txBody>
          <a:bodyPr/>
          <a:lstStyle>
            <a:lvl1pPr algn="ctr">
              <a:defRPr sz="2100"/>
            </a:lvl1pPr>
          </a:lstStyle>
          <a:p>
            <a:endParaRPr lang="ar-SA"/>
          </a:p>
        </p:txBody>
      </p:sp>
      <p:sp>
        <p:nvSpPr>
          <p:cNvPr id="1030" name="Slide Number Placeholder 1029"/>
          <p:cNvSpPr>
            <a:spLocks noGrp="1"/>
          </p:cNvSpPr>
          <p:nvPr>
            <p:ph type="sldNum" sz="quarter" idx="4"/>
          </p:nvPr>
        </p:nvSpPr>
        <p:spPr>
          <a:xfrm>
            <a:off x="13106400" y="9367838"/>
            <a:ext cx="4267200" cy="714375"/>
          </a:xfrm>
          <a:prstGeom prst="rect">
            <a:avLst/>
          </a:prstGeom>
          <a:noFill/>
          <a:ln w="9525">
            <a:noFill/>
          </a:ln>
        </p:spPr>
        <p:txBody>
          <a:bodyPr/>
          <a:lstStyle>
            <a:lvl1pPr algn="r">
              <a:defRPr sz="2100"/>
            </a:lvl1pPr>
          </a:lstStyle>
          <a:p>
            <a:fld id="{00000000-1234-1234-1234-1234123412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0" lvl="0" indent="0" algn="ctr" defTabSz="1371600" eaLnBrk="1" fontAlgn="base" latinLnBrk="0" hangingPunct="1">
        <a:lnSpc>
          <a:spcPct val="100000"/>
        </a:lnSpc>
        <a:spcBef>
          <a:spcPct val="0"/>
        </a:spcBef>
        <a:spcAft>
          <a:spcPct val="0"/>
        </a:spcAft>
        <a:buNone/>
        <a:defRPr sz="6600" b="0" i="0" u="none" kern="1200" baseline="0">
          <a:solidFill>
            <a:schemeClr val="tx2"/>
          </a:solidFill>
          <a:latin typeface="+mj-lt"/>
          <a:ea typeface="+mj-ea"/>
          <a:cs typeface="+mj-cs"/>
        </a:defRPr>
      </a:lvl1pPr>
    </p:titleStyle>
    <p:bodyStyle>
      <a:lvl1pPr marL="514350" lvl="0" indent="-514350" algn="l" defTabSz="1371600" eaLnBrk="1" fontAlgn="base" latinLnBrk="0" hangingPunct="1">
        <a:lnSpc>
          <a:spcPct val="100000"/>
        </a:lnSpc>
        <a:spcBef>
          <a:spcPct val="30000"/>
        </a:spcBef>
        <a:spcAft>
          <a:spcPct val="0"/>
        </a:spcAft>
        <a:buChar char="•"/>
        <a:defRPr sz="4800" b="0" i="0" u="none" kern="1200" baseline="0">
          <a:solidFill>
            <a:schemeClr val="tx1"/>
          </a:solidFill>
          <a:latin typeface="+mn-lt"/>
          <a:ea typeface="+mn-ea"/>
          <a:cs typeface="+mn-cs"/>
        </a:defRPr>
      </a:lvl1pPr>
      <a:lvl2pPr marL="1114425" lvl="1" indent="-428625" algn="l" defTabSz="1371600" eaLnBrk="1" fontAlgn="base" latinLnBrk="0" hangingPunct="1">
        <a:lnSpc>
          <a:spcPct val="100000"/>
        </a:lnSpc>
        <a:spcBef>
          <a:spcPct val="30000"/>
        </a:spcBef>
        <a:spcAft>
          <a:spcPct val="0"/>
        </a:spcAft>
        <a:buChar char="–"/>
        <a:defRPr sz="4200" b="0" i="0" u="none" kern="1200" baseline="0">
          <a:solidFill>
            <a:schemeClr val="tx1"/>
          </a:solidFill>
          <a:latin typeface="+mn-lt"/>
          <a:ea typeface="+mn-ea"/>
          <a:cs typeface="+mn-cs"/>
        </a:defRPr>
      </a:lvl2pPr>
      <a:lvl3pPr marL="1714500" lvl="2" indent="-342900" algn="l" defTabSz="1371600" eaLnBrk="1" fontAlgn="base" latinLnBrk="0" hangingPunct="1">
        <a:lnSpc>
          <a:spcPct val="100000"/>
        </a:lnSpc>
        <a:spcBef>
          <a:spcPct val="30000"/>
        </a:spcBef>
        <a:spcAft>
          <a:spcPct val="0"/>
        </a:spcAft>
        <a:buChar char="•"/>
        <a:defRPr sz="3600" b="0" i="0" u="none" kern="1200" baseline="0">
          <a:solidFill>
            <a:schemeClr val="tx1"/>
          </a:solidFill>
          <a:latin typeface="+mn-lt"/>
          <a:ea typeface="+mn-ea"/>
          <a:cs typeface="+mn-cs"/>
        </a:defRPr>
      </a:lvl3pPr>
      <a:lvl4pPr marL="2400300" lvl="3" indent="-342900" algn="l" defTabSz="1371600" eaLnBrk="1" fontAlgn="base" latinLnBrk="0" hangingPunct="1">
        <a:lnSpc>
          <a:spcPct val="100000"/>
        </a:lnSpc>
        <a:spcBef>
          <a:spcPct val="30000"/>
        </a:spcBef>
        <a:spcAft>
          <a:spcPct val="0"/>
        </a:spcAft>
        <a:buChar char="–"/>
        <a:defRPr sz="3000" b="0" i="0" u="none" kern="1200" baseline="0">
          <a:solidFill>
            <a:schemeClr val="tx1"/>
          </a:solidFill>
          <a:latin typeface="+mn-lt"/>
          <a:ea typeface="+mn-ea"/>
          <a:cs typeface="+mn-cs"/>
        </a:defRPr>
      </a:lvl4pPr>
      <a:lvl5pPr marL="3086100" lvl="4" indent="-342900" algn="l" defTabSz="1371600" eaLnBrk="1" fontAlgn="base" latinLnBrk="0" hangingPunct="1">
        <a:lnSpc>
          <a:spcPct val="100000"/>
        </a:lnSpc>
        <a:spcBef>
          <a:spcPct val="30000"/>
        </a:spcBef>
        <a:spcAft>
          <a:spcPct val="0"/>
        </a:spcAft>
        <a:buChar char="»"/>
        <a:defRPr sz="3000" b="0" i="0" u="none" kern="1200" baseline="0">
          <a:solidFill>
            <a:schemeClr val="tx1"/>
          </a:solidFill>
          <a:latin typeface="+mn-lt"/>
          <a:ea typeface="+mn-ea"/>
          <a:cs typeface="+mn-cs"/>
        </a:defRPr>
      </a:lvl5pPr>
      <a:lvl6pPr marL="3771900" lvl="5" indent="-342900" algn="l" defTabSz="1371600" eaLnBrk="1" fontAlgn="base" latinLnBrk="0" hangingPunct="1">
        <a:lnSpc>
          <a:spcPct val="100000"/>
        </a:lnSpc>
        <a:spcBef>
          <a:spcPct val="30000"/>
        </a:spcBef>
        <a:spcAft>
          <a:spcPct val="0"/>
        </a:spcAft>
        <a:buChar char="»"/>
        <a:defRPr sz="3000" b="0" i="0" u="none" kern="1200" baseline="0">
          <a:solidFill>
            <a:schemeClr val="tx1"/>
          </a:solidFill>
          <a:latin typeface="+mn-lt"/>
          <a:ea typeface="+mn-ea"/>
          <a:cs typeface="+mn-cs"/>
        </a:defRPr>
      </a:lvl6pPr>
      <a:lvl7pPr marL="4457700" lvl="6" indent="-342900" algn="l" defTabSz="1371600" eaLnBrk="1" fontAlgn="base" latinLnBrk="0" hangingPunct="1">
        <a:lnSpc>
          <a:spcPct val="100000"/>
        </a:lnSpc>
        <a:spcBef>
          <a:spcPct val="30000"/>
        </a:spcBef>
        <a:spcAft>
          <a:spcPct val="0"/>
        </a:spcAft>
        <a:buChar char="»"/>
        <a:defRPr sz="3000" b="0" i="0" u="none" kern="1200" baseline="0">
          <a:solidFill>
            <a:schemeClr val="tx1"/>
          </a:solidFill>
          <a:latin typeface="+mn-lt"/>
          <a:ea typeface="+mn-ea"/>
          <a:cs typeface="+mn-cs"/>
        </a:defRPr>
      </a:lvl7pPr>
      <a:lvl8pPr marL="5143500" lvl="7" indent="-342900" algn="l" defTabSz="1371600" eaLnBrk="1" fontAlgn="base" latinLnBrk="0" hangingPunct="1">
        <a:lnSpc>
          <a:spcPct val="100000"/>
        </a:lnSpc>
        <a:spcBef>
          <a:spcPct val="30000"/>
        </a:spcBef>
        <a:spcAft>
          <a:spcPct val="0"/>
        </a:spcAft>
        <a:buChar char="»"/>
        <a:defRPr sz="3000" b="0" i="0" u="none" kern="1200" baseline="0">
          <a:solidFill>
            <a:schemeClr val="tx1"/>
          </a:solidFill>
          <a:latin typeface="+mn-lt"/>
          <a:ea typeface="+mn-ea"/>
          <a:cs typeface="+mn-cs"/>
        </a:defRPr>
      </a:lvl8pPr>
      <a:lvl9pPr marL="5829300" lvl="8" indent="-342900" algn="l" defTabSz="1371600" eaLnBrk="1" fontAlgn="base" latinLnBrk="0" hangingPunct="1">
        <a:lnSpc>
          <a:spcPct val="100000"/>
        </a:lnSpc>
        <a:spcBef>
          <a:spcPct val="30000"/>
        </a:spcBef>
        <a:spcAft>
          <a:spcPct val="0"/>
        </a:spcAft>
        <a:buChar char="»"/>
        <a:defRPr sz="3000" b="0" i="0" u="none" kern="1200" baseline="0">
          <a:solidFill>
            <a:schemeClr val="tx1"/>
          </a:solidFill>
          <a:latin typeface="+mn-lt"/>
          <a:ea typeface="+mn-ea"/>
          <a:cs typeface="+mn-cs"/>
        </a:defRPr>
      </a:lvl9pPr>
    </p:bodyStyle>
    <p:otherStyle>
      <a:lvl1pPr marL="0" lvl="0" indent="0" algn="l" defTabSz="1371600" eaLnBrk="1" fontAlgn="base" latinLnBrk="0" hangingPunct="1">
        <a:lnSpc>
          <a:spcPct val="100000"/>
        </a:lnSpc>
        <a:spcBef>
          <a:spcPct val="0"/>
        </a:spcBef>
        <a:spcAft>
          <a:spcPct val="0"/>
        </a:spcAft>
        <a:buFont typeface="Arial" panose="020B0604020202020204" pitchFamily="34" charset="0"/>
        <a:buNone/>
        <a:defRPr sz="2700" b="0" i="0" u="none" kern="1200" baseline="0">
          <a:solidFill>
            <a:schemeClr val="tx1"/>
          </a:solidFill>
          <a:latin typeface="+mn-lt"/>
          <a:ea typeface="+mn-ea"/>
          <a:cs typeface="+mn-cs"/>
        </a:defRPr>
      </a:lvl1pPr>
      <a:lvl2pPr marL="685800" lvl="1" indent="0" algn="l" defTabSz="13716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1371600" lvl="2" indent="0" algn="l" defTabSz="13716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2057400" lvl="3" indent="0" algn="l" defTabSz="13716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2743200" lvl="4" indent="0" algn="l" defTabSz="13716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3429000" lvl="5" indent="0" algn="l" defTabSz="13716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4114800" lvl="6" indent="0" algn="l" defTabSz="13716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4800600" lvl="7" indent="0" algn="l" defTabSz="13716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5486400" lvl="8" indent="0" algn="l" defTabSz="13716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0FDE546-4008-4112-AC65-1A4B522D11ED}" type="datetimeFigureOut">
              <a:rPr lang="en-US" smtClean="0"/>
              <a:t>5/10/2025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5DCE329F-F5C8-426C-AE40-85F4703E01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help.blackboard.com/ar-sa/Learn/Instructor/Original/Tests_Pools_Surveys/Create_Tests_and_Surveys" TargetMode="External"/><Relationship Id="rId2" Type="http://schemas.openxmlformats.org/officeDocument/2006/relationships/hyperlink" Target="https://www.youtube.com/watch?v=hms51SQtYzY"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40850" y="4924695"/>
            <a:ext cx="6413500" cy="4337846"/>
          </a:xfrm>
        </p:spPr>
        <p:txBody>
          <a:bodyPr>
            <a:normAutofit fontScale="40000" lnSpcReduction="20000"/>
          </a:bodyPr>
          <a:lstStyle/>
          <a:p>
            <a:endParaRPr lang="en-US" sz="3200" b="1" dirty="0"/>
          </a:p>
          <a:p>
            <a:endParaRPr lang="en-US" sz="3200" b="1" dirty="0"/>
          </a:p>
          <a:p>
            <a:endParaRPr lang="en-US" sz="3200" b="1" dirty="0"/>
          </a:p>
          <a:p>
            <a:endParaRPr lang="en-US" sz="3200" b="1" dirty="0"/>
          </a:p>
          <a:p>
            <a:pPr marL="0" indent="0">
              <a:lnSpc>
                <a:spcPct val="90000"/>
              </a:lnSpc>
              <a:spcBef>
                <a:spcPts val="1500"/>
              </a:spcBef>
              <a:buNone/>
            </a:pPr>
            <a:r>
              <a:rPr lang="en-US" sz="3200" b="1" dirty="0"/>
              <a:t>   </a:t>
            </a:r>
            <a:r>
              <a:rPr lang="en-US" sz="8700" b="1" dirty="0">
                <a:solidFill>
                  <a:srgbClr val="000000"/>
                </a:solidFill>
                <a:latin typeface="Times New Roman" panose="02020603050405020304" pitchFamily="18" charset="0"/>
                <a:cs typeface="Times New Roman" panose="02020603050405020304" pitchFamily="18" charset="0"/>
              </a:rPr>
              <a:t>Under Supervision of:</a:t>
            </a:r>
            <a:endParaRPr lang="en-US" sz="4800" dirty="0">
              <a:latin typeface="Times New Roman" panose="02020603050405020304" pitchFamily="18" charset="0"/>
              <a:ea typeface="Times New Roman" panose="02020603050405020304" pitchFamily="18" charset="0"/>
            </a:endParaRPr>
          </a:p>
          <a:p>
            <a:pPr marL="0" indent="0">
              <a:lnSpc>
                <a:spcPct val="90000"/>
              </a:lnSpc>
              <a:spcBef>
                <a:spcPts val="1500"/>
              </a:spcBef>
              <a:buNone/>
            </a:pPr>
            <a:r>
              <a:rPr lang="en-US" sz="8700" dirty="0">
                <a:solidFill>
                  <a:srgbClr val="000000"/>
                </a:solidFill>
                <a:latin typeface="Times New Roman" panose="02020603050405020304" pitchFamily="18" charset="0"/>
                <a:cs typeface="Times New Roman" panose="02020603050405020304" pitchFamily="18" charset="0"/>
              </a:rPr>
              <a:t>                                                                                                                                     Prof. Dr. Effat </a:t>
            </a:r>
            <a:r>
              <a:rPr lang="en-US" sz="8700" dirty="0" err="1">
                <a:solidFill>
                  <a:srgbClr val="000000"/>
                </a:solidFill>
                <a:latin typeface="Times New Roman" panose="02020603050405020304" pitchFamily="18" charset="0"/>
                <a:cs typeface="Times New Roman" panose="02020603050405020304" pitchFamily="18" charset="0"/>
              </a:rPr>
              <a:t>Alkarmalawy</a:t>
            </a:r>
            <a:endParaRPr lang="en-US" sz="4800" dirty="0">
              <a:latin typeface="Times New Roman" panose="02020603050405020304" pitchFamily="18" charset="0"/>
              <a:ea typeface="Times New Roman" panose="02020603050405020304" pitchFamily="18" charset="0"/>
            </a:endParaRPr>
          </a:p>
          <a:p>
            <a:pPr marL="0" indent="0">
              <a:lnSpc>
                <a:spcPct val="90000"/>
              </a:lnSpc>
              <a:spcBef>
                <a:spcPts val="1500"/>
              </a:spcBef>
              <a:buNone/>
            </a:pPr>
            <a:r>
              <a:rPr lang="en-US" sz="8700" dirty="0">
                <a:solidFill>
                  <a:srgbClr val="000000"/>
                </a:solidFill>
                <a:latin typeface="Times New Roman" panose="02020603050405020304" pitchFamily="18" charset="0"/>
                <a:cs typeface="Times New Roman" panose="02020603050405020304" pitchFamily="18" charset="0"/>
              </a:rPr>
              <a:t>                                                                                                                                     Prof. Dr. </a:t>
            </a:r>
            <a:r>
              <a:rPr lang="en-US" sz="8700" dirty="0" err="1">
                <a:solidFill>
                  <a:srgbClr val="000000"/>
                </a:solidFill>
                <a:latin typeface="Times New Roman" panose="02020603050405020304" pitchFamily="18" charset="0"/>
                <a:cs typeface="Times New Roman" panose="02020603050405020304" pitchFamily="18" charset="0"/>
              </a:rPr>
              <a:t>Enas</a:t>
            </a:r>
            <a:r>
              <a:rPr lang="en-US" sz="8700" dirty="0">
                <a:solidFill>
                  <a:srgbClr val="000000"/>
                </a:solidFill>
                <a:latin typeface="Times New Roman" panose="02020603050405020304" pitchFamily="18" charset="0"/>
                <a:cs typeface="Times New Roman" panose="02020603050405020304" pitchFamily="18" charset="0"/>
              </a:rPr>
              <a:t> Helmi</a:t>
            </a:r>
            <a:endParaRPr lang="en-US" sz="4800" dirty="0">
              <a:latin typeface="Times New Roman" panose="02020603050405020304" pitchFamily="18" charset="0"/>
              <a:ea typeface="Times New Roman" panose="02020603050405020304" pitchFamily="18" charset="0"/>
            </a:endParaRPr>
          </a:p>
          <a:p>
            <a:pPr marL="0" indent="0">
              <a:lnSpc>
                <a:spcPct val="90000"/>
              </a:lnSpc>
              <a:spcBef>
                <a:spcPts val="1500"/>
              </a:spcBef>
              <a:buNone/>
            </a:pPr>
            <a:r>
              <a:rPr lang="en-US" sz="8700" dirty="0">
                <a:solidFill>
                  <a:srgbClr val="000000"/>
                </a:solidFill>
                <a:latin typeface="Times New Roman" panose="02020603050405020304" pitchFamily="18" charset="0"/>
                <a:cs typeface="Times New Roman" panose="02020603050405020304" pitchFamily="18" charset="0"/>
              </a:rPr>
              <a:t>                                                                                                                                     Prof. </a:t>
            </a:r>
            <a:r>
              <a:rPr lang="en-US" sz="8700" dirty="0" err="1">
                <a:solidFill>
                  <a:srgbClr val="000000"/>
                </a:solidFill>
                <a:latin typeface="Times New Roman" panose="02020603050405020304" pitchFamily="18" charset="0"/>
                <a:cs typeface="Times New Roman" panose="02020603050405020304" pitchFamily="18" charset="0"/>
              </a:rPr>
              <a:t>Dr</a:t>
            </a:r>
            <a:r>
              <a:rPr lang="en-US" sz="8700" dirty="0">
                <a:solidFill>
                  <a:srgbClr val="000000"/>
                </a:solidFill>
                <a:latin typeface="Times New Roman" panose="02020603050405020304" pitchFamily="18" charset="0"/>
                <a:cs typeface="Times New Roman" panose="02020603050405020304" pitchFamily="18" charset="0"/>
              </a:rPr>
              <a:t> Heba Ahmad</a:t>
            </a:r>
            <a:endParaRPr lang="en-US" sz="4800" dirty="0">
              <a:latin typeface="Times New Roman" panose="02020603050405020304" pitchFamily="18" charset="0"/>
              <a:ea typeface="Times New Roman" panose="02020603050405020304" pitchFamily="18" charset="0"/>
            </a:endParaRPr>
          </a:p>
        </p:txBody>
      </p:sp>
      <p:sp>
        <p:nvSpPr>
          <p:cNvPr id="2" name="عنوان 1"/>
          <p:cNvSpPr>
            <a:spLocks noGrp="1"/>
          </p:cNvSpPr>
          <p:nvPr>
            <p:ph type="title"/>
          </p:nvPr>
        </p:nvSpPr>
        <p:spPr>
          <a:xfrm>
            <a:off x="2327367" y="156948"/>
            <a:ext cx="13666662" cy="2573190"/>
          </a:xfrm>
        </p:spPr>
        <p:txBody>
          <a:bodyPr>
            <a:normAutofit/>
          </a:bodyPr>
          <a:lstStyle/>
          <a:p>
            <a:pPr algn="ctr" rtl="1">
              <a:lnSpc>
                <a:spcPct val="107000"/>
              </a:lnSpc>
              <a:spcAft>
                <a:spcPts val="800"/>
              </a:spcAft>
            </a:pPr>
            <a:r>
              <a:rPr lang="en-US" sz="1800" b="1" dirty="0">
                <a:solidFill>
                  <a:srgbClr val="000000"/>
                </a:solidFill>
                <a:effectLst/>
                <a:latin typeface="Times New Roman" panose="02020603050405020304" pitchFamily="18" charset="0"/>
                <a:cs typeface="Arial" panose="020B0604020202020204" pitchFamily="34" charset="0"/>
              </a:rPr>
              <a:t>Evaluation &amp; Clinical Assessment in Nursing Education 02808</a:t>
            </a:r>
            <a:br>
              <a:rPr lang="en-US" sz="1800" b="1" dirty="0">
                <a:solidFill>
                  <a:srgbClr val="000000"/>
                </a:solidFill>
                <a:effectLst/>
                <a:latin typeface="Times New Roman" panose="02020603050405020304" pitchFamily="18" charset="0"/>
                <a:cs typeface="Arial" panose="020B0604020202020204" pitchFamily="34" charset="0"/>
              </a:rPr>
            </a:br>
            <a:r>
              <a:rPr lang="en-US" sz="1800" b="1" dirty="0">
                <a:solidFill>
                  <a:srgbClr val="000000"/>
                </a:solidFill>
                <a:effectLst/>
                <a:latin typeface="Times New Roman" panose="02020603050405020304" pitchFamily="18" charset="0"/>
                <a:cs typeface="Arial" panose="020B0604020202020204" pitchFamily="34" charset="0"/>
              </a:rPr>
              <a:t>Doctorate Program 1</a:t>
            </a:r>
            <a:r>
              <a:rPr lang="en-US" sz="1800" b="1" baseline="30000" dirty="0">
                <a:solidFill>
                  <a:srgbClr val="000000"/>
                </a:solidFill>
                <a:effectLst/>
                <a:latin typeface="Times New Roman" panose="02020603050405020304" pitchFamily="18" charset="0"/>
                <a:cs typeface="Arial" panose="020B0604020202020204" pitchFamily="34" charset="0"/>
              </a:rPr>
              <a:t>st </a:t>
            </a:r>
            <a:r>
              <a:rPr lang="en-US" sz="1800" b="1" dirty="0">
                <a:solidFill>
                  <a:srgbClr val="000000"/>
                </a:solidFill>
                <a:effectLst/>
                <a:latin typeface="Times New Roman" panose="02020603050405020304" pitchFamily="18" charset="0"/>
                <a:cs typeface="Arial" panose="020B0604020202020204" pitchFamily="34" charset="0"/>
              </a:rPr>
              <a:t>Semester</a:t>
            </a:r>
            <a:br>
              <a:rPr lang="en-US" sz="1800" b="1" dirty="0">
                <a:solidFill>
                  <a:srgbClr val="000000"/>
                </a:solidFill>
                <a:effectLst/>
                <a:latin typeface="Times New Roman" panose="02020603050405020304" pitchFamily="18" charset="0"/>
                <a:cs typeface="Arial" panose="020B0604020202020204" pitchFamily="34" charset="0"/>
              </a:rPr>
            </a:br>
            <a:r>
              <a:rPr lang="en-US" sz="1800" b="1" dirty="0">
                <a:solidFill>
                  <a:srgbClr val="000000"/>
                </a:solidFill>
                <a:effectLst/>
                <a:latin typeface="Times New Roman" panose="02020603050405020304" pitchFamily="18" charset="0"/>
                <a:cs typeface="Arial" panose="020B0604020202020204" pitchFamily="34" charset="0"/>
              </a:rPr>
              <a:t>2024-2025</a:t>
            </a:r>
            <a:br>
              <a:rPr lang="en-US" sz="1800" b="1" dirty="0">
                <a:solidFill>
                  <a:srgbClr val="000000"/>
                </a:solidFill>
                <a:effectLst/>
                <a:latin typeface="Times New Roman" panose="02020603050405020304" pitchFamily="18" charset="0"/>
                <a:cs typeface="Arial" panose="020B0604020202020204" pitchFamily="34" charset="0"/>
              </a:rPr>
            </a:br>
            <a:endParaRPr lang="ar-SA" sz="1800" b="1" dirty="0"/>
          </a:p>
        </p:txBody>
      </p:sp>
      <p:pic>
        <p:nvPicPr>
          <p:cNvPr id="4" name="صورة 3"/>
          <p:cNvPicPr>
            <a:picLocks noChangeAspect="1"/>
          </p:cNvPicPr>
          <p:nvPr/>
        </p:nvPicPr>
        <p:blipFill>
          <a:blip r:embed="rId2"/>
          <a:stretch>
            <a:fillRect/>
          </a:stretch>
        </p:blipFill>
        <p:spPr>
          <a:xfrm>
            <a:off x="362119" y="789330"/>
            <a:ext cx="1993566" cy="1554615"/>
          </a:xfrm>
          <a:prstGeom prst="rect">
            <a:avLst/>
          </a:prstGeom>
        </p:spPr>
      </p:pic>
      <p:pic>
        <p:nvPicPr>
          <p:cNvPr id="5" name="صورة 4"/>
          <p:cNvPicPr>
            <a:picLocks noChangeAspect="1"/>
          </p:cNvPicPr>
          <p:nvPr/>
        </p:nvPicPr>
        <p:blipFill>
          <a:blip r:embed="rId3"/>
          <a:stretch>
            <a:fillRect/>
          </a:stretch>
        </p:blipFill>
        <p:spPr>
          <a:xfrm>
            <a:off x="15724063" y="952434"/>
            <a:ext cx="1719222" cy="1524132"/>
          </a:xfrm>
          <a:prstGeom prst="rect">
            <a:avLst/>
          </a:prstGeom>
        </p:spPr>
      </p:pic>
      <p:sp>
        <p:nvSpPr>
          <p:cNvPr id="6" name="عنصر نائب للمحتوى 2"/>
          <p:cNvSpPr txBox="1"/>
          <p:nvPr/>
        </p:nvSpPr>
        <p:spPr>
          <a:xfrm>
            <a:off x="362118" y="3683000"/>
            <a:ext cx="7292892" cy="5219700"/>
          </a:xfrm>
          <a:prstGeom prst="rect">
            <a:avLst/>
          </a:prstGeom>
        </p:spPr>
        <p:txBody>
          <a:bodyPr vert="horz" lIns="91439" tIns="45719" rIns="91439" bIns="45719"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endParaRPr lang="en-US" sz="3200" b="1" dirty="0"/>
          </a:p>
          <a:p>
            <a:endParaRPr lang="en-US" sz="3200" b="1" dirty="0"/>
          </a:p>
          <a:p>
            <a:endParaRPr lang="en-US" sz="3200" b="1" dirty="0"/>
          </a:p>
          <a:p>
            <a:endParaRPr lang="en-US" sz="3200" b="1" dirty="0"/>
          </a:p>
          <a:p>
            <a:endParaRPr lang="en-US" sz="3200" b="1" dirty="0"/>
          </a:p>
          <a:p>
            <a:pPr marL="0" indent="0">
              <a:lnSpc>
                <a:spcPct val="170000"/>
              </a:lnSpc>
              <a:buNone/>
            </a:pPr>
            <a:r>
              <a:rPr lang="en-US" b="1" dirty="0"/>
              <a:t>  </a:t>
            </a:r>
            <a:r>
              <a:rPr lang="en-US" sz="4500" b="1" dirty="0"/>
              <a:t> </a:t>
            </a:r>
            <a:endParaRPr lang="en-US" sz="3200" dirty="0"/>
          </a:p>
        </p:txBody>
      </p:sp>
      <p:sp>
        <p:nvSpPr>
          <p:cNvPr id="11" name="مربع نص 10"/>
          <p:cNvSpPr txBox="1"/>
          <p:nvPr/>
        </p:nvSpPr>
        <p:spPr>
          <a:xfrm>
            <a:off x="1468762" y="5577470"/>
            <a:ext cx="7729168" cy="3440940"/>
          </a:xfrm>
          <a:prstGeom prst="rect">
            <a:avLst/>
          </a:prstGeom>
          <a:noFill/>
        </p:spPr>
        <p:txBody>
          <a:bodyPr wrap="square" lIns="91439" tIns="45719" rIns="91439" bIns="45719">
            <a:spAutoFit/>
          </a:bodyPr>
          <a:lstStyle/>
          <a:p>
            <a:pPr>
              <a:lnSpc>
                <a:spcPct val="170000"/>
              </a:lnSpc>
            </a:pPr>
            <a:r>
              <a:rPr lang="en-US" sz="2500" b="1" dirty="0">
                <a:solidFill>
                  <a:srgbClr val="000000"/>
                </a:solidFill>
                <a:latin typeface="Times New Roman" panose="02020603050405020304" pitchFamily="18" charset="0"/>
                <a:cs typeface="Times New Roman" panose="02020603050405020304" pitchFamily="18" charset="0"/>
              </a:rPr>
              <a:t>       </a:t>
            </a:r>
            <a:r>
              <a:rPr lang="en-US" sz="3200" b="1" dirty="0">
                <a:solidFill>
                  <a:srgbClr val="000000"/>
                </a:solidFill>
                <a:latin typeface="Times New Roman" panose="02020603050405020304" pitchFamily="18" charset="0"/>
                <a:cs typeface="Times New Roman" panose="02020603050405020304" pitchFamily="18" charset="0"/>
              </a:rPr>
              <a:t>Prepared by:</a:t>
            </a:r>
            <a:endParaRPr lang="en-US" sz="1600" dirty="0">
              <a:latin typeface="Times New Roman" panose="02020603050405020304" pitchFamily="18" charset="0"/>
              <a:ea typeface="Times New Roman" panose="02020603050405020304" pitchFamily="18" charset="0"/>
            </a:endParaRPr>
          </a:p>
          <a:p>
            <a:pPr>
              <a:lnSpc>
                <a:spcPct val="170000"/>
              </a:lnSpc>
            </a:pPr>
            <a:r>
              <a:rPr lang="en-US" sz="3200" dirty="0">
                <a:solidFill>
                  <a:srgbClr val="000000"/>
                </a:solidFill>
                <a:latin typeface="Times New Roman" panose="02020603050405020304" pitchFamily="18" charset="0"/>
                <a:cs typeface="Times New Roman" panose="02020603050405020304" pitchFamily="18" charset="0"/>
              </a:rPr>
              <a:t> Hoda Mostafa Mostafa</a:t>
            </a:r>
          </a:p>
          <a:p>
            <a:pPr>
              <a:lnSpc>
                <a:spcPct val="170000"/>
              </a:lnSpc>
            </a:pPr>
            <a:r>
              <a:rPr lang="en-US" sz="3200" dirty="0">
                <a:solidFill>
                  <a:srgbClr val="000000"/>
                </a:solidFill>
                <a:latin typeface="Times New Roman" panose="02020603050405020304" pitchFamily="18" charset="0"/>
                <a:cs typeface="Times New Roman" panose="02020603050405020304" pitchFamily="18" charset="0"/>
              </a:rPr>
              <a:t> Esraa Abd El Monem </a:t>
            </a:r>
          </a:p>
          <a:p>
            <a:pPr>
              <a:lnSpc>
                <a:spcPct val="170000"/>
              </a:lnSpc>
            </a:pPr>
            <a:r>
              <a:rPr lang="en-US" sz="3200" dirty="0">
                <a:solidFill>
                  <a:srgbClr val="000000"/>
                </a:solidFill>
                <a:latin typeface="Times New Roman" panose="02020603050405020304" pitchFamily="18" charset="0"/>
                <a:cs typeface="Times New Roman" panose="02020603050405020304" pitchFamily="18" charset="0"/>
              </a:rPr>
              <a:t>      Ayat Ebrahim     </a:t>
            </a:r>
            <a:endParaRPr lang="en-US" sz="1600" dirty="0">
              <a:latin typeface="Times New Roman" panose="02020603050405020304" pitchFamily="18" charset="0"/>
              <a:ea typeface="Times New Roman" panose="02020603050405020304" pitchFamily="18" charset="0"/>
            </a:endParaRPr>
          </a:p>
        </p:txBody>
      </p:sp>
      <p:sp>
        <p:nvSpPr>
          <p:cNvPr id="8" name="عنوان 1"/>
          <p:cNvSpPr txBox="1"/>
          <p:nvPr/>
        </p:nvSpPr>
        <p:spPr>
          <a:xfrm>
            <a:off x="2327367" y="3391989"/>
            <a:ext cx="13666662" cy="4373995"/>
          </a:xfrm>
          <a:prstGeom prst="rect">
            <a:avLst/>
          </a:prstGeom>
        </p:spPr>
        <p:txBody>
          <a:bodyPr vert="horz" lIns="163284" tIns="81642" rIns="163284" bIns="81642" rtlCol="0" anchor="ctr">
            <a:normAutofit fontScale="97500"/>
          </a:bodyPr>
          <a:lstStyle>
            <a:lvl1pPr algn="ctr" defTabSz="1632585" rtl="0" eaLnBrk="1" latinLnBrk="0" hangingPunct="1">
              <a:spcBef>
                <a:spcPct val="0"/>
              </a:spcBef>
              <a:buNone/>
              <a:defRPr sz="9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lnSpc>
                <a:spcPct val="107000"/>
              </a:lnSpc>
              <a:spcAft>
                <a:spcPts val="800"/>
              </a:spcAft>
            </a:pPr>
            <a:endParaRPr lang="ar-SA" sz="4800" b="1" dirty="0"/>
          </a:p>
        </p:txBody>
      </p:sp>
      <p:sp>
        <p:nvSpPr>
          <p:cNvPr id="7" name="Rectangle 6"/>
          <p:cNvSpPr/>
          <p:nvPr/>
        </p:nvSpPr>
        <p:spPr>
          <a:xfrm>
            <a:off x="3634826" y="2343945"/>
            <a:ext cx="11051743" cy="34163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r>
              <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r>
              <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Clinical Evaluation</a:t>
            </a:r>
            <a:br>
              <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endPar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Purposes of Clinical Evaluation cont.,</a:t>
            </a:r>
          </a:p>
        </p:txBody>
      </p:sp>
      <p:sp>
        <p:nvSpPr>
          <p:cNvPr id="3" name="Content Placeholder 2"/>
          <p:cNvSpPr>
            <a:spLocks noGrp="1"/>
          </p:cNvSpPr>
          <p:nvPr>
            <p:ph idx="1"/>
          </p:nvPr>
        </p:nvSpPr>
        <p:spPr>
          <a:xfrm>
            <a:off x="914400" y="2400299"/>
            <a:ext cx="16459200" cy="6788945"/>
          </a:xfrm>
        </p:spPr>
        <p:txBody>
          <a:bodyPr/>
          <a:lstStyle/>
          <a:p>
            <a:pPr algn="just">
              <a:lnSpc>
                <a:spcPct val="150000"/>
              </a:lnSpc>
              <a:buFont typeface="Wingdings" panose="05000000000000000000" pitchFamily="2" charset="2"/>
              <a:buChar char="Ø"/>
            </a:pPr>
            <a:r>
              <a:rPr lang="en-US" sz="4400" dirty="0"/>
              <a:t> </a:t>
            </a:r>
            <a:r>
              <a:rPr lang="en-US" sz="3600" dirty="0">
                <a:latin typeface="Times New Roman" panose="02020603050405020304" pitchFamily="18" charset="0"/>
                <a:cs typeface="Times New Roman" panose="02020603050405020304" pitchFamily="18" charset="0"/>
              </a:rPr>
              <a:t>To discover the extent of competence through which the student have developed. </a:t>
            </a:r>
          </a:p>
          <a:p>
            <a:pPr algn="just">
              <a:lnSpc>
                <a:spcPct val="150000"/>
              </a:lnSpc>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To assess the student’s progress from time to time and disclose student’s needs.</a:t>
            </a:r>
          </a:p>
          <a:p>
            <a:pPr algn="just">
              <a:lnSpc>
                <a:spcPct val="150000"/>
              </a:lnSpc>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To predict the student’s future performance. </a:t>
            </a:r>
          </a:p>
          <a:p>
            <a:pPr algn="just">
              <a:lnSpc>
                <a:spcPct val="150000"/>
              </a:lnSpc>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To provide basis for modification of the curriculum and course.</a:t>
            </a:r>
          </a:p>
          <a:p>
            <a:pPr algn="just">
              <a:lnSpc>
                <a:spcPct val="150000"/>
              </a:lnSpc>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To motivate students for better attainment and growth. </a:t>
            </a:r>
          </a:p>
        </p:txBody>
      </p:sp>
      <p:sp>
        <p:nvSpPr>
          <p:cNvPr id="5" name="TextBox 4"/>
          <p:cNvSpPr txBox="1"/>
          <p:nvPr/>
        </p:nvSpPr>
        <p:spPr>
          <a:xfrm>
            <a:off x="12609773" y="8491537"/>
            <a:ext cx="3732551" cy="400110"/>
          </a:xfrm>
          <a:prstGeom prst="rect">
            <a:avLst/>
          </a:prstGeom>
          <a:noFill/>
        </p:spPr>
        <p:txBody>
          <a:bodyPr wrap="square">
            <a:spAutoFit/>
          </a:bodyPr>
          <a:lstStyle/>
          <a:p>
            <a:r>
              <a:rPr lang="en-US" sz="2000" dirty="0"/>
              <a:t>(</a:t>
            </a:r>
            <a:r>
              <a:rPr lang="en-US" sz="2000" dirty="0" err="1"/>
              <a:t>Gaberson</a:t>
            </a:r>
            <a:r>
              <a:rPr lang="en-US" sz="2000" dirty="0"/>
              <a:t> &amp; Oermann, 2020).</a:t>
            </a:r>
          </a:p>
        </p:txBody>
      </p:sp>
      <p:pic>
        <p:nvPicPr>
          <p:cNvPr id="2050" name="Picture 2" descr="‪What is your Purpose? | Reflections.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25" y="9029699"/>
            <a:ext cx="2619375" cy="1031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Obstacles of Clinical Evaluation:</a:t>
            </a:r>
          </a:p>
        </p:txBody>
      </p:sp>
      <p:sp>
        <p:nvSpPr>
          <p:cNvPr id="3" name="Content Placeholder 2"/>
          <p:cNvSpPr>
            <a:spLocks noGrp="1"/>
          </p:cNvSpPr>
          <p:nvPr>
            <p:ph idx="1"/>
          </p:nvPr>
        </p:nvSpPr>
        <p:spPr/>
        <p:txBody>
          <a:bodyPr/>
          <a:lstStyle/>
          <a:p>
            <a:pPr marL="0" indent="0" algn="just">
              <a:lnSpc>
                <a:spcPct val="150000"/>
              </a:lnSpc>
              <a:buNone/>
            </a:pPr>
            <a:r>
              <a:rPr lang="en-US" sz="3600" dirty="0">
                <a:latin typeface="Times New Roman" panose="02020603050405020304" pitchFamily="18" charset="0"/>
                <a:cs typeface="Times New Roman" panose="02020603050405020304" pitchFamily="18" charset="0"/>
              </a:rPr>
              <a:t>Clinical evaluation in nursing faces several challenges that can impact the effectiveness and fairness of the assessment process. Common obstacles include:</a:t>
            </a:r>
          </a:p>
          <a:p>
            <a:pPr algn="just">
              <a:lnSpc>
                <a:spcPct val="150000"/>
              </a:lnSpc>
              <a:buFont typeface="Wingdings" panose="05000000000000000000" pitchFamily="2" charset="2"/>
              <a:buChar char="v"/>
            </a:pPr>
            <a:r>
              <a:rPr lang="en-US" sz="3600" b="1" dirty="0">
                <a:solidFill>
                  <a:srgbClr val="FF0000"/>
                </a:solidFill>
                <a:latin typeface="Times New Roman" panose="02020603050405020304" pitchFamily="18" charset="0"/>
                <a:cs typeface="Times New Roman" panose="02020603050405020304" pitchFamily="18" charset="0"/>
              </a:rPr>
              <a:t>Subjectivity in Evaluation</a:t>
            </a:r>
            <a:r>
              <a:rPr lang="en-US" sz="3600" dirty="0">
                <a:latin typeface="Times New Roman" panose="02020603050405020304" pitchFamily="18" charset="0"/>
                <a:cs typeface="Times New Roman" panose="02020603050405020304" pitchFamily="18" charset="0"/>
              </a:rPr>
              <a:t>: Inconsistencies among evaluators can lead to bias and unfair assessments.</a:t>
            </a:r>
          </a:p>
          <a:p>
            <a:pPr algn="just">
              <a:lnSpc>
                <a:spcPct val="150000"/>
              </a:lnSpc>
              <a:buFont typeface="Wingdings" panose="05000000000000000000" pitchFamily="2" charset="2"/>
              <a:buChar char="v"/>
            </a:pPr>
            <a:r>
              <a:rPr lang="en-US" sz="3600" b="1" dirty="0">
                <a:solidFill>
                  <a:srgbClr val="FF0000"/>
                </a:solidFill>
                <a:latin typeface="Times New Roman" panose="02020603050405020304" pitchFamily="18" charset="0"/>
                <a:cs typeface="Times New Roman" panose="02020603050405020304" pitchFamily="18" charset="0"/>
              </a:rPr>
              <a:t>Lack of Clear Criteria: </a:t>
            </a:r>
            <a:r>
              <a:rPr lang="en-US" sz="3600" dirty="0">
                <a:latin typeface="Times New Roman" panose="02020603050405020304" pitchFamily="18" charset="0"/>
                <a:cs typeface="Times New Roman" panose="02020603050405020304" pitchFamily="18" charset="0"/>
              </a:rPr>
              <a:t>Vague or poorly defined performance standards can create confusion for both students and evaluators.</a:t>
            </a:r>
          </a:p>
        </p:txBody>
      </p:sp>
      <p:pic>
        <p:nvPicPr>
          <p:cNvPr id="5124" name="Picture 4" descr="‪the concept of overcoming challenges and obstacles on the way to business  success. increasing motivation, how to achieve goals, overcoming obstacles.  Flat vector illustration on blue background. 29566144 Vector Art at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5225" y="802957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626517"/>
            <a:ext cx="16266470" cy="6788945"/>
          </a:xfrm>
        </p:spPr>
        <p:txBody>
          <a:bodyPr/>
          <a:lstStyle/>
          <a:p>
            <a:pPr algn="just">
              <a:lnSpc>
                <a:spcPct val="150000"/>
              </a:lnSpc>
              <a:buFont typeface="Wingdings" panose="05000000000000000000" pitchFamily="2" charset="2"/>
              <a:buChar char="v"/>
            </a:pPr>
            <a:r>
              <a:rPr lang="en-US" sz="3600" b="1" dirty="0">
                <a:solidFill>
                  <a:srgbClr val="FF0000"/>
                </a:solidFill>
                <a:latin typeface="Times New Roman" panose="02020603050405020304" pitchFamily="18" charset="0"/>
                <a:cs typeface="Times New Roman" panose="02020603050405020304" pitchFamily="18" charset="0"/>
              </a:rPr>
              <a:t>Time Constraints: </a:t>
            </a:r>
            <a:r>
              <a:rPr lang="en-US" sz="3600" dirty="0">
                <a:latin typeface="Times New Roman" panose="02020603050405020304" pitchFamily="18" charset="0"/>
                <a:cs typeface="Times New Roman" panose="02020603050405020304" pitchFamily="18" charset="0"/>
              </a:rPr>
              <a:t>Clinical instructors often have limited time to observe, document, and provide meaningful feedback.</a:t>
            </a:r>
          </a:p>
          <a:p>
            <a:pPr algn="just">
              <a:lnSpc>
                <a:spcPct val="150000"/>
              </a:lnSpc>
              <a:buFont typeface="Wingdings" panose="05000000000000000000" pitchFamily="2" charset="2"/>
              <a:buChar char="v"/>
            </a:pPr>
            <a:r>
              <a:rPr lang="en-US" sz="3600" b="1" dirty="0">
                <a:solidFill>
                  <a:srgbClr val="FF0000"/>
                </a:solidFill>
                <a:latin typeface="Times New Roman" panose="02020603050405020304" pitchFamily="18" charset="0"/>
                <a:cs typeface="Times New Roman" panose="02020603050405020304" pitchFamily="18" charset="0"/>
              </a:rPr>
              <a:t>Insufficient Faculty Training:</a:t>
            </a:r>
            <a:r>
              <a:rPr lang="en-US" sz="3600" dirty="0">
                <a:latin typeface="Times New Roman" panose="02020603050405020304" pitchFamily="18" charset="0"/>
                <a:cs typeface="Times New Roman" panose="02020603050405020304" pitchFamily="18" charset="0"/>
              </a:rPr>
              <a:t> Not all clinical educators receive adequate training in evaluation methods.</a:t>
            </a:r>
          </a:p>
          <a:p>
            <a:pPr algn="just">
              <a:lnSpc>
                <a:spcPct val="150000"/>
              </a:lnSpc>
              <a:buFont typeface="Wingdings" panose="05000000000000000000" pitchFamily="2" charset="2"/>
              <a:buChar char="v"/>
            </a:pPr>
            <a:r>
              <a:rPr lang="en-US" sz="3600" b="1" dirty="0">
                <a:solidFill>
                  <a:srgbClr val="FF0000"/>
                </a:solidFill>
                <a:latin typeface="Times New Roman" panose="02020603050405020304" pitchFamily="18" charset="0"/>
                <a:cs typeface="Times New Roman" panose="02020603050405020304" pitchFamily="18" charset="0"/>
              </a:rPr>
              <a:t>Student Anxiety: </a:t>
            </a:r>
            <a:r>
              <a:rPr lang="en-US" sz="3600" dirty="0">
                <a:latin typeface="Times New Roman" panose="02020603050405020304" pitchFamily="18" charset="0"/>
                <a:cs typeface="Times New Roman" panose="02020603050405020304" pitchFamily="18" charset="0"/>
              </a:rPr>
              <a:t>Fear of being constantly evaluated can affect student performance and learning outcomes.</a:t>
            </a:r>
          </a:p>
          <a:p>
            <a:pPr algn="just">
              <a:lnSpc>
                <a:spcPct val="150000"/>
              </a:lnSpc>
              <a:buFont typeface="Wingdings" panose="05000000000000000000" pitchFamily="2" charset="2"/>
              <a:buChar char="v"/>
            </a:pPr>
            <a:r>
              <a:rPr lang="en-US" sz="3600" b="1" dirty="0">
                <a:solidFill>
                  <a:srgbClr val="FF0000"/>
                </a:solidFill>
                <a:latin typeface="Times New Roman" panose="02020603050405020304" pitchFamily="18" charset="0"/>
                <a:cs typeface="Times New Roman" panose="02020603050405020304" pitchFamily="18" charset="0"/>
              </a:rPr>
              <a:t>Unclear Learning Outcomes: </a:t>
            </a:r>
            <a:r>
              <a:rPr lang="en-US" sz="3600" dirty="0">
                <a:latin typeface="Times New Roman" panose="02020603050405020304" pitchFamily="18" charset="0"/>
                <a:cs typeface="Times New Roman" panose="02020603050405020304" pitchFamily="18" charset="0"/>
              </a:rPr>
              <a:t>When learning goals are not clearly defined</a:t>
            </a:r>
            <a:r>
              <a:rPr lang="en-US" sz="4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(Oermann, Shellenbarger, &amp; </a:t>
            </a:r>
            <a:r>
              <a:rPr lang="en-US" sz="2800" dirty="0" err="1">
                <a:latin typeface="Times New Roman" panose="02020603050405020304" pitchFamily="18" charset="0"/>
                <a:cs typeface="Times New Roman" panose="02020603050405020304" pitchFamily="18" charset="0"/>
              </a:rPr>
              <a:t>Gaberson</a:t>
            </a:r>
            <a:r>
              <a:rPr lang="en-US" sz="2800" dirty="0">
                <a:latin typeface="Times New Roman" panose="02020603050405020304" pitchFamily="18" charset="0"/>
                <a:cs typeface="Times New Roman" panose="02020603050405020304" pitchFamily="18" charset="0"/>
              </a:rPr>
              <a:t>, 2020).</a:t>
            </a:r>
            <a:endParaRPr lang="en-US" sz="4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914400" y="412750"/>
            <a:ext cx="16459200" cy="1714500"/>
          </a:xfrm>
        </p:spPr>
        <p:style>
          <a:lnRef idx="1">
            <a:schemeClr val="accent2"/>
          </a:lnRef>
          <a:fillRef idx="2">
            <a:schemeClr val="accent2"/>
          </a:fillRef>
          <a:effectRef idx="1">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Obstacles</a:t>
            </a:r>
            <a:r>
              <a:rPr lang="en-US" dirty="0"/>
              <a:t> of clinical evaluation cont.,:</a:t>
            </a:r>
          </a:p>
        </p:txBody>
      </p:sp>
      <p:pic>
        <p:nvPicPr>
          <p:cNvPr id="3076" name="Picture 4" descr="‪the concept of overcoming challenges and obstacles on the way to business  success. increasing motivation, how to achieve goals, overcoming obstacles.  Flat vector illustration on blue background. 29566144 Vector Art at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25" y="9083040"/>
            <a:ext cx="2619375" cy="1203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Clinical Evaluation process</a:t>
            </a:r>
          </a:p>
        </p:txBody>
      </p:sp>
      <p:sp>
        <p:nvSpPr>
          <p:cNvPr id="4" name="Content Placeholder 3"/>
          <p:cNvSpPr>
            <a:spLocks noGrp="1"/>
          </p:cNvSpPr>
          <p:nvPr>
            <p:ph idx="1"/>
          </p:nvPr>
        </p:nvSpPr>
        <p:spPr>
          <a:xfrm>
            <a:off x="675920" y="2329010"/>
            <a:ext cx="16936160" cy="6846095"/>
          </a:xfrm>
        </p:spPr>
        <p:txBody>
          <a:bodyPr/>
          <a:lstStyle/>
          <a:p>
            <a:pPr marL="0" indent="0" algn="just">
              <a:lnSpc>
                <a:spcPct val="150000"/>
              </a:lnSpc>
              <a:buNone/>
            </a:pPr>
            <a:r>
              <a:rPr lang="en-US" sz="3600" dirty="0">
                <a:latin typeface="Times New Roman" panose="02020603050405020304" pitchFamily="18" charset="0"/>
                <a:cs typeface="Times New Roman" panose="02020603050405020304" pitchFamily="18" charset="0"/>
              </a:rPr>
              <a:t>The clinical evaluation process in nursing is a structured approach used to assess students’ clinical performance and professional development. It typically involves the following steps:</a:t>
            </a:r>
          </a:p>
          <a:p>
            <a:pPr marL="0" indent="0" algn="just">
              <a:lnSpc>
                <a:spcPct val="150000"/>
              </a:lnSpc>
              <a:buNone/>
            </a:pPr>
            <a:r>
              <a:rPr lang="en-US" sz="3600" dirty="0">
                <a:solidFill>
                  <a:srgbClr val="FF0000"/>
                </a:solidFill>
                <a:latin typeface="Times New Roman" panose="02020603050405020304" pitchFamily="18" charset="0"/>
                <a:cs typeface="Times New Roman" panose="02020603050405020304" pitchFamily="18" charset="0"/>
              </a:rPr>
              <a:t>1. Setting Clear clinical competencies &amp; Objectives: </a:t>
            </a:r>
            <a:r>
              <a:rPr lang="en-US" sz="3600" dirty="0">
                <a:latin typeface="Times New Roman" panose="02020603050405020304" pitchFamily="18" charset="0"/>
                <a:cs typeface="Times New Roman" panose="02020603050405020304" pitchFamily="18" charset="0"/>
              </a:rPr>
              <a:t>Learning outcomes and competencies are defined based on curriculum standards.</a:t>
            </a:r>
          </a:p>
          <a:p>
            <a:pPr marL="0" indent="0" algn="just">
              <a:lnSpc>
                <a:spcPct val="150000"/>
              </a:lnSpc>
              <a:buNone/>
            </a:pPr>
            <a:r>
              <a:rPr lang="en-US" sz="3600" dirty="0">
                <a:solidFill>
                  <a:srgbClr val="FF0000"/>
                </a:solidFill>
                <a:latin typeface="Times New Roman" panose="02020603050405020304" pitchFamily="18" charset="0"/>
                <a:cs typeface="Times New Roman" panose="02020603050405020304" pitchFamily="18" charset="0"/>
              </a:rPr>
              <a:t>2. Observation and Data Collection: </a:t>
            </a:r>
            <a:r>
              <a:rPr lang="en-US" sz="3600" dirty="0">
                <a:latin typeface="Times New Roman" panose="02020603050405020304" pitchFamily="18" charset="0"/>
                <a:cs typeface="Times New Roman" panose="02020603050405020304" pitchFamily="18" charset="0"/>
              </a:rPr>
              <a:t>Instructors observe students in clinical settings, taking notes on skills, behavior, and decision-making.</a:t>
            </a:r>
          </a:p>
        </p:txBody>
      </p:sp>
      <p:sp>
        <p:nvSpPr>
          <p:cNvPr id="7" name="TextBox 6"/>
          <p:cNvSpPr txBox="1"/>
          <p:nvPr/>
        </p:nvSpPr>
        <p:spPr>
          <a:xfrm>
            <a:off x="11244261" y="9175105"/>
            <a:ext cx="7043739" cy="461665"/>
          </a:xfrm>
          <a:prstGeom prst="rect">
            <a:avLst/>
          </a:prstGeom>
          <a:noFill/>
        </p:spPr>
        <p:txBody>
          <a:bodyPr wrap="square">
            <a:spAutoFit/>
          </a:bodyPr>
          <a:lstStyle/>
          <a:p>
            <a:r>
              <a:rPr lang="en-US" sz="2400" dirty="0"/>
              <a:t>(</a:t>
            </a:r>
            <a:r>
              <a:rPr lang="en-US" sz="2400" dirty="0" err="1"/>
              <a:t>Gaberson</a:t>
            </a:r>
            <a:r>
              <a:rPr lang="en-US" sz="2400" dirty="0"/>
              <a:t>, Oermann, &amp; Shellenbarger, 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Clinical Evaluation process cont.,</a:t>
            </a:r>
          </a:p>
        </p:txBody>
      </p:sp>
      <p:sp>
        <p:nvSpPr>
          <p:cNvPr id="4" name="Content Placeholder 3"/>
          <p:cNvSpPr>
            <a:spLocks noGrp="1"/>
          </p:cNvSpPr>
          <p:nvPr>
            <p:ph idx="1"/>
          </p:nvPr>
        </p:nvSpPr>
        <p:spPr/>
        <p:txBody>
          <a:bodyPr/>
          <a:lstStyle/>
          <a:p>
            <a:pPr algn="just" rtl="0">
              <a:lnSpc>
                <a:spcPct val="150000"/>
              </a:lnSpc>
            </a:pPr>
            <a:r>
              <a:rPr lang="en-US" sz="3600" dirty="0">
                <a:solidFill>
                  <a:srgbClr val="FF0000"/>
                </a:solidFill>
                <a:latin typeface="Times New Roman" panose="02020603050405020304" pitchFamily="18" charset="0"/>
                <a:cs typeface="Times New Roman" panose="02020603050405020304" pitchFamily="18" charset="0"/>
              </a:rPr>
              <a:t>3. Use of Evaluation Tools: </a:t>
            </a:r>
            <a:r>
              <a:rPr lang="en-US" sz="3600" dirty="0">
                <a:latin typeface="Times New Roman" panose="02020603050405020304" pitchFamily="18" charset="0"/>
                <a:cs typeface="Times New Roman" panose="02020603050405020304" pitchFamily="18" charset="0"/>
              </a:rPr>
              <a:t>Standardized tools like checklist, evaluation rubric help guide consistent assessment.</a:t>
            </a:r>
          </a:p>
          <a:p>
            <a:pPr algn="just" rtl="0">
              <a:lnSpc>
                <a:spcPct val="150000"/>
              </a:lnSpc>
            </a:pPr>
            <a:r>
              <a:rPr lang="en-US" sz="3600" dirty="0">
                <a:solidFill>
                  <a:srgbClr val="FF0000"/>
                </a:solidFill>
                <a:latin typeface="Times New Roman" panose="02020603050405020304" pitchFamily="18" charset="0"/>
                <a:cs typeface="Times New Roman" panose="02020603050405020304" pitchFamily="18" charset="0"/>
              </a:rPr>
              <a:t>4. Providing Feedback: </a:t>
            </a:r>
            <a:r>
              <a:rPr lang="en-US" sz="3600" dirty="0">
                <a:latin typeface="Times New Roman" panose="02020603050405020304" pitchFamily="18" charset="0"/>
                <a:cs typeface="Times New Roman" panose="02020603050405020304" pitchFamily="18" charset="0"/>
              </a:rPr>
              <a:t>Students receive timely, constructive feedback to improve their performance.</a:t>
            </a:r>
          </a:p>
          <a:p>
            <a:pPr algn="just" rtl="0">
              <a:lnSpc>
                <a:spcPct val="150000"/>
              </a:lnSpc>
            </a:pPr>
            <a:r>
              <a:rPr lang="en-US" sz="3600" dirty="0">
                <a:solidFill>
                  <a:srgbClr val="FF0000"/>
                </a:solidFill>
                <a:latin typeface="Times New Roman" panose="02020603050405020304" pitchFamily="18" charset="0"/>
                <a:cs typeface="Times New Roman" panose="02020603050405020304" pitchFamily="18" charset="0"/>
              </a:rPr>
              <a:t>5. Self and Peer Evaluation: </a:t>
            </a:r>
            <a:r>
              <a:rPr lang="en-US" sz="3600" dirty="0">
                <a:latin typeface="Times New Roman" panose="02020603050405020304" pitchFamily="18" charset="0"/>
                <a:cs typeface="Times New Roman" panose="02020603050405020304" pitchFamily="18" charset="0"/>
              </a:rPr>
              <a:t>Encouraging students to reflect on their own and others’ performance promotes self-awareness and growth.</a:t>
            </a:r>
          </a:p>
          <a:p>
            <a:pPr algn="just" rtl="0">
              <a:lnSpc>
                <a:spcPct val="150000"/>
              </a:lnSpc>
            </a:pPr>
            <a:r>
              <a:rPr lang="en-US" sz="3600" dirty="0">
                <a:solidFill>
                  <a:srgbClr val="FF0000"/>
                </a:solidFill>
                <a:latin typeface="Times New Roman" panose="02020603050405020304" pitchFamily="18" charset="0"/>
                <a:cs typeface="Times New Roman" panose="02020603050405020304" pitchFamily="18" charset="0"/>
              </a:rPr>
              <a:t> 6. Documentation and Grading: </a:t>
            </a:r>
            <a:r>
              <a:rPr lang="en-US" sz="3600" dirty="0">
                <a:latin typeface="Times New Roman" panose="02020603050405020304" pitchFamily="18" charset="0"/>
                <a:cs typeface="Times New Roman" panose="02020603050405020304" pitchFamily="18" charset="0"/>
              </a:rPr>
              <a:t>Evaluation results are documented, and grades or competency levels are assigned.</a:t>
            </a:r>
          </a:p>
          <a:p>
            <a:pPr algn="just" rtl="0">
              <a:lnSpc>
                <a:spcPct val="150000"/>
              </a:lnSpc>
            </a:pP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401423" y="9413378"/>
            <a:ext cx="7043739" cy="461665"/>
          </a:xfrm>
          <a:prstGeom prst="rect">
            <a:avLst/>
          </a:prstGeom>
          <a:noFill/>
        </p:spPr>
        <p:txBody>
          <a:bodyPr wrap="square">
            <a:spAutoFit/>
          </a:bodyPr>
          <a:lstStyle/>
          <a:p>
            <a:r>
              <a:rPr lang="en-US" sz="2400" dirty="0"/>
              <a:t>(</a:t>
            </a:r>
            <a:r>
              <a:rPr lang="en-US" sz="2400" dirty="0" err="1"/>
              <a:t>Gaberson</a:t>
            </a:r>
            <a:r>
              <a:rPr lang="en-US" sz="2400" dirty="0"/>
              <a:t>, Oermann, &amp; Shellenbarger, 2020).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Clinical Evaluation process</a:t>
            </a:r>
          </a:p>
        </p:txBody>
      </p:sp>
      <p:graphicFrame>
        <p:nvGraphicFramePr>
          <p:cNvPr id="5" name="Content Placeholder 4"/>
          <p:cNvGraphicFramePr>
            <a:graphicFrameLocks noGrp="1"/>
          </p:cNvGraphicFramePr>
          <p:nvPr>
            <p:ph idx="1"/>
          </p:nvPr>
        </p:nvGraphicFramePr>
        <p:xfrm>
          <a:off x="914400" y="3286124"/>
          <a:ext cx="16459200" cy="5903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6600" dirty="0">
                <a:latin typeface="Times New Roman" panose="02020603050405020304" pitchFamily="18" charset="0"/>
                <a:cs typeface="Times New Roman" panose="02020603050405020304" pitchFamily="18" charset="0"/>
              </a:rPr>
              <a:t>preparation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Determines objectives and competencies to be evaluated. </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Identify evaluation methods and tools. </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 Choose clinical site.</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 Orient students to the evaluation plan.</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 Focus on objectivity in evaluation.</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6600" dirty="0">
                <a:latin typeface="Times New Roman" panose="02020603050405020304" pitchFamily="18" charset="0"/>
                <a:cs typeface="Times New Roman" panose="02020603050405020304" pitchFamily="18" charset="0"/>
              </a:rPr>
              <a:t>Clinical activity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Orient student about the student role. </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Provide students with the clinical opportunities.</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 Ensure patient safety. </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 Observe and collect evaluation data.</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 Provide student immediate and regular feedback to enhance learning. </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 Document findings and maintain privacy of records. </a:t>
            </a:r>
          </a:p>
          <a:p>
            <a:pPr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Contact with students regarding any deficiencies.</a:t>
            </a:r>
          </a:p>
          <a:p>
            <a:pPr marL="0" indent="0" algn="l">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6600" dirty="0">
                <a:latin typeface="Times New Roman" panose="02020603050405020304" pitchFamily="18" charset="0"/>
                <a:cs typeface="Times New Roman" panose="02020603050405020304" pitchFamily="18" charset="0"/>
              </a:rPr>
              <a:t>Final data interpretation and feedback</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i="0" strike="noStrike" dirty="0">
                <a:effectLst/>
                <a:latin typeface="Times New Roman" panose="02020603050405020304" pitchFamily="18" charset="0"/>
                <a:cs typeface="Times New Roman" panose="02020603050405020304" pitchFamily="18" charset="0"/>
              </a:rPr>
              <a:t>Interpret data </a:t>
            </a:r>
            <a:r>
              <a:rPr lang="en-US" b="0" i="0" dirty="0">
                <a:solidFill>
                  <a:srgbClr val="000000"/>
                </a:solidFill>
                <a:effectLst/>
                <a:latin typeface="Times New Roman" panose="02020603050405020304" pitchFamily="18" charset="0"/>
                <a:cs typeface="Times New Roman" panose="02020603050405020304" pitchFamily="18" charset="0"/>
              </a:rPr>
              <a:t>in fair, consistent and reasonable manner. </a:t>
            </a:r>
          </a:p>
          <a:p>
            <a:pPr algn="just"/>
            <a:r>
              <a:rPr lang="en-US" b="0" i="0" dirty="0">
                <a:solidFill>
                  <a:srgbClr val="000000"/>
                </a:solidFill>
                <a:effectLst/>
                <a:latin typeface="Times New Roman" panose="02020603050405020304" pitchFamily="18" charset="0"/>
                <a:cs typeface="Times New Roman" panose="02020603050405020304" pitchFamily="18" charset="0"/>
              </a:rPr>
              <a:t>Provide evaluation conference (ensure privacy and respect confidentiality). </a:t>
            </a:r>
          </a:p>
          <a:p>
            <a:pPr algn="just"/>
            <a:r>
              <a:rPr lang="en-US" b="0" i="0" dirty="0">
                <a:solidFill>
                  <a:srgbClr val="000000"/>
                </a:solidFill>
                <a:effectLst/>
                <a:latin typeface="Times New Roman" panose="02020603050405020304" pitchFamily="18" charset="0"/>
                <a:cs typeface="Times New Roman" panose="02020603050405020304" pitchFamily="18" charset="0"/>
              </a:rPr>
              <a:t>Assign grade. </a:t>
            </a: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Types of Clinical Evaluation</a:t>
            </a:r>
          </a:p>
        </p:txBody>
      </p:sp>
      <p:graphicFrame>
        <p:nvGraphicFramePr>
          <p:cNvPr id="10" name="Diagram 9"/>
          <p:cNvGraphicFramePr/>
          <p:nvPr/>
        </p:nvGraphicFramePr>
        <p:xfrm>
          <a:off x="3311525" y="2433955"/>
          <a:ext cx="11927205" cy="7186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Content Placeholder 17" descr="OIP (1)"/>
          <p:cNvPicPr>
            <a:picLocks noGrp="1" noChangeAspect="1"/>
          </p:cNvPicPr>
          <p:nvPr>
            <p:ph sz="half" idx="1"/>
          </p:nvPr>
        </p:nvPicPr>
        <p:blipFill>
          <a:blip r:embed="rId8"/>
          <a:stretch>
            <a:fillRect/>
          </a:stretch>
        </p:blipFill>
        <p:spPr>
          <a:xfrm>
            <a:off x="3310890" y="5024120"/>
            <a:ext cx="2811780" cy="2071370"/>
          </a:xfrm>
          <a:prstGeom prst="rect">
            <a:avLst/>
          </a:prstGeom>
        </p:spPr>
      </p:pic>
      <p:pic>
        <p:nvPicPr>
          <p:cNvPr id="19" name="Content Placeholder 18" descr="OIP (1)"/>
          <p:cNvPicPr>
            <a:picLocks noGrp="1" noChangeAspect="1"/>
          </p:cNvPicPr>
          <p:nvPr>
            <p:ph sz="half" idx="2"/>
          </p:nvPr>
        </p:nvPicPr>
        <p:blipFill>
          <a:blip r:embed="rId8"/>
          <a:stretch>
            <a:fillRect/>
          </a:stretch>
        </p:blipFill>
        <p:spPr>
          <a:xfrm>
            <a:off x="3310890" y="7402830"/>
            <a:ext cx="2811780" cy="2240280"/>
          </a:xfrm>
          <a:prstGeom prst="rect">
            <a:avLst/>
          </a:prstGeom>
        </p:spPr>
      </p:pic>
      <p:pic>
        <p:nvPicPr>
          <p:cNvPr id="20" name="Picture 19" descr="OIP (1)"/>
          <p:cNvPicPr>
            <a:picLocks noChangeAspect="1"/>
          </p:cNvPicPr>
          <p:nvPr/>
        </p:nvPicPr>
        <p:blipFill>
          <a:blip r:embed="rId8"/>
          <a:stretch>
            <a:fillRect/>
          </a:stretch>
        </p:blipFill>
        <p:spPr>
          <a:xfrm>
            <a:off x="3310890" y="2433320"/>
            <a:ext cx="2812415" cy="2164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Objectives </a:t>
            </a:r>
          </a:p>
        </p:txBody>
      </p:sp>
      <p:sp>
        <p:nvSpPr>
          <p:cNvPr id="3" name="Content Placeholder 2"/>
          <p:cNvSpPr>
            <a:spLocks noGrp="1"/>
          </p:cNvSpPr>
          <p:nvPr>
            <p:ph idx="1"/>
          </p:nvPr>
        </p:nvSpPr>
        <p:spPr>
          <a:xfrm>
            <a:off x="328613" y="2514599"/>
            <a:ext cx="16873538" cy="8343901"/>
          </a:xfrm>
        </p:spPr>
        <p:txBody>
          <a:bodyPr/>
          <a:lstStyle/>
          <a:p>
            <a:pPr marL="624205" marR="0" lvl="0" indent="-514350" algn="just"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By the end of this lecture each candidate will be able to:-</a:t>
            </a:r>
          </a:p>
          <a:p>
            <a:pPr marL="624205" marR="0" lvl="0" indent="-514350" algn="just"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934720" marR="0" lvl="0" algn="l" defTabSz="914400" rtl="0" eaLnBrk="1" fontAlgn="auto" latinLnBrk="0" hangingPunct="1">
              <a:spcBef>
                <a:spcPts val="0"/>
              </a:spcBef>
              <a:spcAft>
                <a:spcPts val="0"/>
              </a:spcAft>
              <a:buClrTx/>
              <a:buSzTx/>
              <a:buFont typeface="+mj-lt"/>
              <a:buAutoNum type="arabicPeriod"/>
              <a:tabLst>
                <a:tab pos="649605" algn="l"/>
                <a:tab pos="650240" algn="l"/>
              </a:tabLst>
              <a:defRPr/>
            </a:pPr>
            <a:r>
              <a:rPr lang="en-US" sz="3200" dirty="0">
                <a:latin typeface="Times New Roman" panose="02020603050405020304" pitchFamily="18" charset="0"/>
                <a:cs typeface="Times New Roman" panose="02020603050405020304" pitchFamily="18" charset="0"/>
              </a:rPr>
              <a:t>Discuss Concept of clinical evaluation.</a:t>
            </a:r>
          </a:p>
          <a:p>
            <a:pPr marL="934720" marR="0" lvl="0" algn="l" defTabSz="914400" rtl="0" eaLnBrk="1" fontAlgn="auto" latinLnBrk="0" hangingPunct="1">
              <a:spcBef>
                <a:spcPts val="0"/>
              </a:spcBef>
              <a:spcAft>
                <a:spcPts val="0"/>
              </a:spcAft>
              <a:buClrTx/>
              <a:buSzTx/>
              <a:buFont typeface="+mj-lt"/>
              <a:buAutoNum type="arabicPeriod"/>
              <a:tabLst>
                <a:tab pos="649605" algn="l"/>
                <a:tab pos="650240" algn="l"/>
              </a:tabLst>
              <a:defRPr/>
            </a:pPr>
            <a:endParaRPr lang="en-US" sz="3200" dirty="0">
              <a:latin typeface="Times New Roman" panose="02020603050405020304" pitchFamily="18" charset="0"/>
              <a:cs typeface="Times New Roman" panose="02020603050405020304" pitchFamily="18" charset="0"/>
            </a:endParaRPr>
          </a:p>
          <a:p>
            <a:pPr marL="934720" marR="0" lvl="0" algn="l" defTabSz="914400" rtl="0" eaLnBrk="1" fontAlgn="auto" latinLnBrk="0" hangingPunct="1">
              <a:spcBef>
                <a:spcPts val="0"/>
              </a:spcBef>
              <a:spcAft>
                <a:spcPts val="0"/>
              </a:spcAft>
              <a:buClrTx/>
              <a:buSzTx/>
              <a:buFont typeface="+mj-lt"/>
              <a:buAutoNum type="arabicPeriod"/>
              <a:tabLst>
                <a:tab pos="649605" algn="l"/>
                <a:tab pos="650240" algn="l"/>
              </a:tabLst>
              <a:defRPr/>
            </a:pPr>
            <a:r>
              <a:rPr lang="en-US" sz="3200" dirty="0">
                <a:latin typeface="Times New Roman" panose="02020603050405020304" pitchFamily="18" charset="0"/>
                <a:cs typeface="Times New Roman" panose="02020603050405020304" pitchFamily="18" charset="0"/>
              </a:rPr>
              <a:t> Evaluate the effect of clinical outcome in nursing practice.</a:t>
            </a:r>
          </a:p>
          <a:p>
            <a:pPr marR="0" lvl="0" algn="l" defTabSz="914400" rtl="0" eaLnBrk="1" fontAlgn="auto" latinLnBrk="0" hangingPunct="1">
              <a:spcBef>
                <a:spcPts val="55"/>
              </a:spcBef>
              <a:spcAft>
                <a:spcPts val="0"/>
              </a:spcAft>
              <a:buClrTx/>
              <a:buSzTx/>
              <a:buFont typeface="+mj-lt"/>
              <a:buAutoNum type="arabicPeriod"/>
              <a:defRPr/>
            </a:pPr>
            <a:endParaRPr lang="en-US" sz="3200" dirty="0">
              <a:latin typeface="Times New Roman" panose="02020603050405020304" pitchFamily="18" charset="0"/>
              <a:cs typeface="Times New Roman" panose="02020603050405020304" pitchFamily="18" charset="0"/>
            </a:endParaRPr>
          </a:p>
          <a:p>
            <a:pPr marL="934720" marR="0" lvl="0" algn="l" defTabSz="914400" rtl="0" eaLnBrk="1" fontAlgn="auto" latinLnBrk="0" hangingPunct="1">
              <a:spcBef>
                <a:spcPts val="0"/>
              </a:spcBef>
              <a:spcAft>
                <a:spcPts val="0"/>
              </a:spcAft>
              <a:buClrTx/>
              <a:buSzTx/>
              <a:buFont typeface="+mj-lt"/>
              <a:buAutoNum type="arabicPeriod"/>
              <a:tabLst>
                <a:tab pos="649605" algn="l"/>
                <a:tab pos="650240" algn="l"/>
              </a:tabLst>
              <a:defRPr/>
            </a:pPr>
            <a:r>
              <a:rPr lang="en-US" sz="3200" dirty="0">
                <a:latin typeface="Times New Roman" panose="02020603050405020304" pitchFamily="18" charset="0"/>
                <a:cs typeface="Times New Roman" panose="02020603050405020304" pitchFamily="18" charset="0"/>
              </a:rPr>
              <a:t>Discuss Purpose of clinical evaluation.</a:t>
            </a:r>
          </a:p>
          <a:p>
            <a:pPr marL="934720" marR="0" lvl="0" algn="l" defTabSz="914400" rtl="0" eaLnBrk="1" fontAlgn="auto" latinLnBrk="0" hangingPunct="1">
              <a:spcBef>
                <a:spcPts val="0"/>
              </a:spcBef>
              <a:spcAft>
                <a:spcPts val="0"/>
              </a:spcAft>
              <a:buClrTx/>
              <a:buSzTx/>
              <a:buFont typeface="+mj-lt"/>
              <a:buAutoNum type="arabicPeriod"/>
              <a:tabLst>
                <a:tab pos="649605" algn="l"/>
                <a:tab pos="650240" algn="l"/>
              </a:tabLst>
              <a:defRPr/>
            </a:pPr>
            <a:endParaRPr lang="en-US" sz="3200" dirty="0">
              <a:latin typeface="Times New Roman" panose="02020603050405020304" pitchFamily="18" charset="0"/>
              <a:cs typeface="Times New Roman" panose="02020603050405020304" pitchFamily="18" charset="0"/>
            </a:endParaRPr>
          </a:p>
          <a:p>
            <a:pPr marL="934720" marR="0" lvl="0" algn="l" defTabSz="914400" rtl="0" eaLnBrk="1" fontAlgn="auto" latinLnBrk="0" hangingPunct="1">
              <a:spcBef>
                <a:spcPts val="0"/>
              </a:spcBef>
              <a:spcAft>
                <a:spcPts val="0"/>
              </a:spcAft>
              <a:buClrTx/>
              <a:buSzTx/>
              <a:buFont typeface="+mj-lt"/>
              <a:buAutoNum type="arabicPeriod"/>
              <a:tabLst>
                <a:tab pos="649605" algn="l"/>
                <a:tab pos="650240" algn="l"/>
              </a:tabLst>
              <a:defRPr/>
            </a:pPr>
            <a:r>
              <a:rPr lang="en-US" sz="3200" dirty="0">
                <a:latin typeface="Times New Roman" panose="02020603050405020304" pitchFamily="18" charset="0"/>
                <a:cs typeface="Times New Roman" panose="02020603050405020304" pitchFamily="18" charset="0"/>
              </a:rPr>
              <a:t>Apply clinical evaluation process.</a:t>
            </a:r>
          </a:p>
          <a:p>
            <a:pPr marR="0" lvl="0" algn="l" defTabSz="914400" rtl="0" eaLnBrk="1" fontAlgn="auto" latinLnBrk="0" hangingPunct="1">
              <a:spcBef>
                <a:spcPts val="55"/>
              </a:spcBef>
              <a:spcAft>
                <a:spcPts val="0"/>
              </a:spcAft>
              <a:buClrTx/>
              <a:buSzTx/>
              <a:buFont typeface="+mj-lt"/>
              <a:buAutoNum type="arabicPeriod"/>
              <a:defRPr/>
            </a:pPr>
            <a:endParaRPr lang="en-US" sz="3200" dirty="0">
              <a:latin typeface="Times New Roman" panose="02020603050405020304" pitchFamily="18" charset="0"/>
              <a:cs typeface="Times New Roman" panose="02020603050405020304" pitchFamily="18" charset="0"/>
            </a:endParaRPr>
          </a:p>
          <a:p>
            <a:pPr marL="934720" marR="0" lvl="0" algn="l" defTabSz="914400" rtl="0" eaLnBrk="1" fontAlgn="auto" latinLnBrk="0" hangingPunct="1">
              <a:spcBef>
                <a:spcPts val="0"/>
              </a:spcBef>
              <a:spcAft>
                <a:spcPts val="0"/>
              </a:spcAft>
              <a:buClrTx/>
              <a:buSzTx/>
              <a:buFont typeface="+mj-lt"/>
              <a:buAutoNum type="arabicPeriod"/>
              <a:tabLst>
                <a:tab pos="649605" algn="l"/>
                <a:tab pos="650240" algn="l"/>
              </a:tabLst>
              <a:defRPr/>
            </a:pPr>
            <a:r>
              <a:rPr lang="en-US" sz="3200" dirty="0">
                <a:latin typeface="Times New Roman" panose="02020603050405020304" pitchFamily="18" charset="0"/>
                <a:cs typeface="Times New Roman" panose="02020603050405020304" pitchFamily="18" charset="0"/>
              </a:rPr>
              <a:t> Differentiate between different types of evaluation .</a:t>
            </a:r>
          </a:p>
          <a:p>
            <a:pPr marL="934720" marR="0" lvl="0" algn="l" defTabSz="914400" rtl="0" eaLnBrk="1" fontAlgn="auto" latinLnBrk="0" hangingPunct="1">
              <a:spcBef>
                <a:spcPts val="0"/>
              </a:spcBef>
              <a:spcAft>
                <a:spcPts val="0"/>
              </a:spcAft>
              <a:buClrTx/>
              <a:buSzTx/>
              <a:buFont typeface="+mj-lt"/>
              <a:buAutoNum type="arabicPeriod"/>
              <a:tabLst>
                <a:tab pos="649605" algn="l"/>
                <a:tab pos="650240" algn="l"/>
              </a:tabLst>
              <a:defRPr/>
            </a:pPr>
            <a:endParaRPr lang="en-US" sz="3200" dirty="0">
              <a:latin typeface="Times New Roman" panose="02020603050405020304" pitchFamily="18" charset="0"/>
              <a:cs typeface="Times New Roman" panose="02020603050405020304" pitchFamily="18" charset="0"/>
            </a:endParaRPr>
          </a:p>
          <a:p>
            <a:pPr marL="649605" marR="0" lvl="0" indent="-229235" algn="l" defTabSz="914400" rtl="0" eaLnBrk="1" fontAlgn="auto" latinLnBrk="0" hangingPunct="1">
              <a:spcBef>
                <a:spcPts val="0"/>
              </a:spcBef>
              <a:spcAft>
                <a:spcPts val="0"/>
              </a:spcAft>
              <a:buClrTx/>
              <a:buSzTx/>
              <a:buFont typeface="Arial MT"/>
              <a:buChar char="•"/>
              <a:tabLst>
                <a:tab pos="649605" algn="l"/>
                <a:tab pos="650240" algn="l"/>
              </a:tabLst>
              <a:defRPr/>
            </a:pPr>
            <a:endParaRPr lang="en-US" sz="36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630" y="3086098"/>
            <a:ext cx="16459200" cy="6788945"/>
          </a:xfrm>
        </p:spPr>
        <p:txBody>
          <a:bodyPr>
            <a:noAutofit/>
          </a:bodyPr>
          <a:lstStyle/>
          <a:p>
            <a:pPr marL="0" indent="0" algn="just">
              <a:lnSpc>
                <a:spcPct val="150000"/>
              </a:lnSpc>
              <a:buNone/>
            </a:pPr>
            <a:r>
              <a:rPr lang="en-US" altLang="en-US" sz="4400" dirty="0">
                <a:solidFill>
                  <a:srgbClr val="FF0000"/>
                </a:solidFill>
                <a:latin typeface="Times New Roman" panose="02020603050405020304" pitchFamily="18" charset="0"/>
                <a:cs typeface="Times New Roman" panose="02020603050405020304" pitchFamily="18" charset="0"/>
              </a:rPr>
              <a:t>Formative evaluation </a:t>
            </a:r>
            <a:r>
              <a:rPr lang="en-US" altLang="en-US" sz="4400" dirty="0">
                <a:latin typeface="Times New Roman" panose="02020603050405020304" pitchFamily="18" charset="0"/>
                <a:cs typeface="Times New Roman" panose="02020603050405020304" pitchFamily="18" charset="0"/>
                <a:sym typeface="+mn-ea"/>
              </a:rPr>
              <a:t>is diagnostic, </a:t>
            </a:r>
            <a:r>
              <a:rPr lang="en-US" altLang="en-US" sz="4400" dirty="0">
                <a:latin typeface="Times New Roman" panose="02020603050405020304" pitchFamily="18" charset="0"/>
                <a:cs typeface="Times New Roman" panose="02020603050405020304" pitchFamily="18" charset="0"/>
              </a:rPr>
              <a:t> in clinical practice provides feedback to learners about their progress in meeting the outcomes of the clinical course or in developing the clinical competencies.</a:t>
            </a:r>
          </a:p>
          <a:p>
            <a:pPr marL="0" indent="0">
              <a:buNone/>
            </a:pPr>
            <a:r>
              <a:rPr lang="en-US" altLang="en-US" sz="3600" dirty="0">
                <a:sym typeface="+mn-ea"/>
              </a:rPr>
              <a:t>  </a:t>
            </a:r>
            <a:endParaRPr lang="en-US" altLang="en-US" sz="3600" dirty="0"/>
          </a:p>
          <a:p>
            <a:pPr marL="0" indent="0">
              <a:buNone/>
            </a:pPr>
            <a:endParaRPr lang="en-US" altLang="en-US" sz="3600" dirty="0"/>
          </a:p>
          <a:p>
            <a:endParaRPr lang="en-US" altLang="en-US" sz="3600" dirty="0"/>
          </a:p>
        </p:txBody>
      </p:sp>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4800" b="1" dirty="0">
                <a:latin typeface="Times New Roman" panose="02020603050405020304" pitchFamily="18" charset="0"/>
                <a:cs typeface="Times New Roman" panose="02020603050405020304" pitchFamily="18" charset="0"/>
                <a:sym typeface="+mn-ea"/>
              </a:rPr>
              <a:t>Types of Clinical Evaluation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3885" y="1708785"/>
            <a:ext cx="16769715" cy="8129905"/>
          </a:xfrm>
        </p:spPr>
        <p:txBody>
          <a:bodyPr/>
          <a:lstStyle/>
          <a:p>
            <a:pPr marL="0" indent="0" algn="just">
              <a:lnSpc>
                <a:spcPct val="150000"/>
              </a:lnSpc>
              <a:buNone/>
            </a:pPr>
            <a:r>
              <a:rPr lang="en-US" altLang="en-US" sz="4000" dirty="0">
                <a:solidFill>
                  <a:srgbClr val="FF0000"/>
                </a:solidFill>
                <a:latin typeface="Times New Roman" panose="02020603050405020304" pitchFamily="18" charset="0"/>
                <a:cs typeface="Times New Roman" panose="02020603050405020304" pitchFamily="18" charset="0"/>
                <a:sym typeface="+mn-ea"/>
              </a:rPr>
              <a:t> The purposes of formative evaluation are to enable: </a:t>
            </a:r>
            <a:endParaRPr lang="en-US" altLang="en-US" sz="40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altLang="en-US" sz="4000" dirty="0">
                <a:latin typeface="Times New Roman" panose="02020603050405020304" pitchFamily="18" charset="0"/>
                <a:cs typeface="Times New Roman" panose="02020603050405020304" pitchFamily="18" charset="0"/>
                <a:sym typeface="+mn-ea"/>
              </a:rPr>
              <a:t>students to develop further their clinical knowledge, skills, and values.</a:t>
            </a:r>
            <a:endParaRPr lang="en-US" altLang="en-US" sz="4000" dirty="0">
              <a:latin typeface="Times New Roman" panose="02020603050405020304" pitchFamily="18" charset="0"/>
              <a:cs typeface="Times New Roman" panose="02020603050405020304" pitchFamily="18" charset="0"/>
            </a:endParaRPr>
          </a:p>
          <a:p>
            <a:pPr algn="just">
              <a:lnSpc>
                <a:spcPct val="150000"/>
              </a:lnSpc>
            </a:pPr>
            <a:r>
              <a:rPr lang="en-US" altLang="en-US" sz="4000" dirty="0">
                <a:latin typeface="Times New Roman" panose="02020603050405020304" pitchFamily="18" charset="0"/>
                <a:cs typeface="Times New Roman" panose="02020603050405020304" pitchFamily="18" charset="0"/>
                <a:sym typeface="+mn-ea"/>
              </a:rPr>
              <a:t>indicate areas in which learning and practice are needed.</a:t>
            </a:r>
            <a:endParaRPr lang="en-US" altLang="en-US" sz="4000" dirty="0">
              <a:latin typeface="Times New Roman" panose="02020603050405020304" pitchFamily="18" charset="0"/>
              <a:cs typeface="Times New Roman" panose="02020603050405020304" pitchFamily="18" charset="0"/>
            </a:endParaRPr>
          </a:p>
          <a:p>
            <a:pPr algn="just">
              <a:lnSpc>
                <a:spcPct val="150000"/>
              </a:lnSpc>
            </a:pPr>
            <a:r>
              <a:rPr lang="en-US" altLang="en-US" sz="4000" dirty="0">
                <a:latin typeface="Times New Roman" panose="02020603050405020304" pitchFamily="18" charset="0"/>
                <a:cs typeface="Times New Roman" panose="02020603050405020304" pitchFamily="18" charset="0"/>
                <a:sym typeface="+mn-ea"/>
              </a:rPr>
              <a:t> provide a basis for suggesting additional instruction to improve performance.</a:t>
            </a:r>
            <a:r>
              <a:rPr lang="en-US" altLang="en-US" sz="4000" dirty="0">
                <a:sym typeface="+mn-ea"/>
              </a:rPr>
              <a:t> </a:t>
            </a:r>
            <a:endParaRPr lang="en-US" altLang="en-US" sz="4000" dirty="0"/>
          </a:p>
          <a:p>
            <a:pPr marL="0" indent="0" algn="just">
              <a:lnSpc>
                <a:spcPct val="150000"/>
              </a:lnSpc>
              <a:buClrTx/>
              <a:buSzTx/>
              <a:buFontTx/>
              <a:buNone/>
            </a:pPr>
            <a:r>
              <a:rPr lang="en-US" altLang="en-US" sz="4000" dirty="0">
                <a:solidFill>
                  <a:srgbClr val="FF0000"/>
                </a:solidFill>
                <a:latin typeface="Times New Roman" panose="02020603050405020304" pitchFamily="18" charset="0"/>
                <a:cs typeface="Times New Roman" panose="02020603050405020304" pitchFamily="18" charset="0"/>
                <a:sym typeface="+mn-ea"/>
              </a:rPr>
              <a:t>For example,</a:t>
            </a:r>
            <a:r>
              <a:rPr lang="en-US" altLang="en-US" sz="4000" dirty="0">
                <a:latin typeface="Times New Roman" panose="02020603050405020304" pitchFamily="18" charset="0"/>
                <a:cs typeface="Times New Roman" panose="02020603050405020304" pitchFamily="18" charset="0"/>
                <a:sym typeface="+mn-ea"/>
              </a:rPr>
              <a:t> the clinical teacher or preceptor might observe a student perform wound care and give feedback on changes to make with the technique. The goal of this assessment is to improve subsequent performance, not to grade how well the student carried out the procedure.</a:t>
            </a:r>
            <a:endParaRPr lang="en-US" altLang="en-US" sz="4000" dirty="0">
              <a:latin typeface="Times New Roman" panose="02020603050405020304" pitchFamily="18" charset="0"/>
              <a:cs typeface="Times New Roman" panose="02020603050405020304" pitchFamily="18" charset="0"/>
            </a:endParaRPr>
          </a:p>
          <a:p>
            <a:endParaRPr lang="en-US" altLang="en-US" sz="4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914400" y="412115"/>
            <a:ext cx="16459200" cy="1296670"/>
          </a:xfrm>
        </p:spPr>
        <p:style>
          <a:lnRef idx="1">
            <a:schemeClr val="accent2"/>
          </a:lnRef>
          <a:fillRef idx="2">
            <a:schemeClr val="accent2"/>
          </a:fillRef>
          <a:effectRef idx="1">
            <a:schemeClr val="accent2"/>
          </a:effectRef>
          <a:fontRef idx="minor">
            <a:schemeClr val="dk1"/>
          </a:fontRef>
        </p:style>
        <p:txBody>
          <a:bodyPr/>
          <a:lstStyle/>
          <a:p>
            <a:r>
              <a:rPr lang="en-US" alt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Formative evaluation </a:t>
            </a:r>
            <a:endParaRPr lang="en-US"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solidFill>
                  <a:srgbClr val="FF0000"/>
                </a:solidFill>
                <a:latin typeface="Times New Roman" panose="02020603050405020304" pitchFamily="18" charset="0"/>
                <a:cs typeface="Times New Roman" panose="02020603050405020304" pitchFamily="18" charset="0"/>
                <a:sym typeface="+mn-ea"/>
              </a:rPr>
              <a:t>Summative clinical evaluation</a:t>
            </a:r>
            <a:r>
              <a:rPr lang="en-US" altLang="en-US" dirty="0">
                <a:latin typeface="Times New Roman" panose="02020603050405020304" pitchFamily="18" charset="0"/>
                <a:cs typeface="Times New Roman" panose="02020603050405020304" pitchFamily="18" charset="0"/>
                <a:sym typeface="+mn-ea"/>
              </a:rPr>
              <a:t> </a:t>
            </a:r>
            <a:endParaRPr lang="en-US" dirty="0"/>
          </a:p>
        </p:txBody>
      </p:sp>
      <p:sp>
        <p:nvSpPr>
          <p:cNvPr id="3" name="Content Placeholder 2"/>
          <p:cNvSpPr>
            <a:spLocks noGrp="1"/>
          </p:cNvSpPr>
          <p:nvPr>
            <p:ph idx="1"/>
          </p:nvPr>
        </p:nvSpPr>
        <p:spPr>
          <a:xfrm>
            <a:off x="408940" y="1806575"/>
            <a:ext cx="16459200" cy="7886700"/>
          </a:xfrm>
        </p:spPr>
        <p:txBody>
          <a:bodyPr/>
          <a:lstStyle/>
          <a:p>
            <a:pPr marL="0" indent="0" algn="just">
              <a:lnSpc>
                <a:spcPct val="150000"/>
              </a:lnSpc>
              <a:buNone/>
            </a:pPr>
            <a:r>
              <a:rPr lang="en-US" altLang="en-US" sz="4000" dirty="0">
                <a:solidFill>
                  <a:srgbClr val="FF0000"/>
                </a:solidFill>
                <a:latin typeface="Times New Roman" panose="02020603050405020304" pitchFamily="18" charset="0"/>
                <a:cs typeface="Times New Roman" panose="02020603050405020304" pitchFamily="18" charset="0"/>
              </a:rPr>
              <a:t>Summative clinical evaluation</a:t>
            </a:r>
            <a:r>
              <a:rPr lang="en-US" altLang="en-US" sz="4000" dirty="0">
                <a:latin typeface="Times New Roman" panose="02020603050405020304" pitchFamily="18" charset="0"/>
                <a:cs typeface="Times New Roman" panose="02020603050405020304" pitchFamily="18" charset="0"/>
              </a:rPr>
              <a:t> is designed for determining clinical grades and done at the end of a period of time, </a:t>
            </a:r>
            <a:r>
              <a:rPr lang="en-US" altLang="en-US" sz="4000" dirty="0">
                <a:solidFill>
                  <a:srgbClr val="FF0000"/>
                </a:solidFill>
                <a:latin typeface="Times New Roman" panose="02020603050405020304" pitchFamily="18" charset="0"/>
                <a:cs typeface="Times New Roman" panose="02020603050405020304" pitchFamily="18" charset="0"/>
              </a:rPr>
              <a:t>for example</a:t>
            </a:r>
            <a:r>
              <a:rPr lang="en-US" altLang="en-US" sz="4000" dirty="0">
                <a:latin typeface="Times New Roman" panose="02020603050405020304" pitchFamily="18" charset="0"/>
                <a:cs typeface="Times New Roman" panose="02020603050405020304" pitchFamily="18" charset="0"/>
              </a:rPr>
              <a:t>, at midterm or at the end of the course, to assess the extent to which learners have achieved the clinical outcomes or competencies. Summative evaluation is not diagnostic.</a:t>
            </a:r>
          </a:p>
          <a:p>
            <a:pPr marL="0" algn="just">
              <a:lnSpc>
                <a:spcPct val="150000"/>
              </a:lnSpc>
              <a:buClrTx/>
              <a:buSzTx/>
              <a:buFontTx/>
              <a:buNone/>
            </a:pPr>
            <a:r>
              <a:rPr lang="en-US" altLang="en-US" sz="4000" dirty="0">
                <a:latin typeface="Times New Roman" panose="02020603050405020304" pitchFamily="18" charset="0"/>
                <a:cs typeface="Times New Roman" panose="02020603050405020304" pitchFamily="18" charset="0"/>
              </a:rPr>
              <a:t>Any protocol for clinical evaluation should include extensive formative evaluation and periodic summative evaluation. Formative evaluation is essential to provide feedback to improve performance while practice experiences are still available.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6600" b="1" dirty="0">
                <a:solidFill>
                  <a:srgbClr val="C00000"/>
                </a:solidFill>
                <a:latin typeface="Times New Roman" panose="02020603050405020304" pitchFamily="18" charset="0"/>
                <a:cs typeface="Times New Roman" panose="02020603050405020304" pitchFamily="18" charset="0"/>
              </a:rPr>
              <a:t>Confirmative</a:t>
            </a:r>
            <a:br>
              <a:rPr lang="en-US" dirty="0"/>
            </a:br>
            <a:endParaRPr lang="en-US" dirty="0"/>
          </a:p>
        </p:txBody>
      </p:sp>
      <p:sp>
        <p:nvSpPr>
          <p:cNvPr id="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confirmative, determines if learners have maintained their clinical competencies over 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610" y="819785"/>
            <a:ext cx="15773400" cy="977900"/>
          </a:xfrm>
        </p:spPr>
        <p:txBody>
          <a:bodyPr>
            <a:normAutofit/>
          </a:bodyPr>
          <a:lstStyle/>
          <a:p>
            <a:pPr algn="ctr"/>
            <a:r>
              <a:rPr lang="en-US" sz="5400" dirty="0">
                <a:latin typeface="Times New Roman" panose="02020603050405020304" pitchFamily="18" charset="0"/>
                <a:cs typeface="Times New Roman" panose="02020603050405020304" pitchFamily="18" charset="0"/>
              </a:rPr>
              <a:t>Comparison between </a:t>
            </a:r>
            <a:r>
              <a:rPr lang="en-US" sz="5400" dirty="0">
                <a:latin typeface="Times New Roman" panose="02020603050405020304" pitchFamily="18" charset="0"/>
                <a:cs typeface="Times New Roman" panose="02020603050405020304" pitchFamily="18" charset="0"/>
                <a:sym typeface="+mn-ea"/>
              </a:rPr>
              <a:t>Formative and Summative</a:t>
            </a:r>
            <a:endParaRPr lang="en-US" sz="5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custDataLst>
              <p:tags r:id="rId1"/>
            </p:custDataLst>
          </p:nvPr>
        </p:nvGraphicFramePr>
        <p:xfrm>
          <a:off x="0" y="2078990"/>
          <a:ext cx="17924145" cy="9052560"/>
        </p:xfrm>
        <a:graphic>
          <a:graphicData uri="http://schemas.openxmlformats.org/drawingml/2006/table">
            <a:tbl>
              <a:tblPr firstRow="1" bandRow="1">
                <a:tableStyleId>{72833802-FEF1-4C79-8D5D-14CF1EAF98D9}</a:tableStyleId>
              </a:tblPr>
              <a:tblGrid>
                <a:gridCol w="2024380">
                  <a:extLst>
                    <a:ext uri="{9D8B030D-6E8A-4147-A177-3AD203B41FA5}">
                      <a16:colId xmlns:a16="http://schemas.microsoft.com/office/drawing/2014/main" val="20000"/>
                    </a:ext>
                  </a:extLst>
                </a:gridCol>
                <a:gridCol w="7670165">
                  <a:extLst>
                    <a:ext uri="{9D8B030D-6E8A-4147-A177-3AD203B41FA5}">
                      <a16:colId xmlns:a16="http://schemas.microsoft.com/office/drawing/2014/main" val="20001"/>
                    </a:ext>
                  </a:extLst>
                </a:gridCol>
                <a:gridCol w="8229600">
                  <a:extLst>
                    <a:ext uri="{9D8B030D-6E8A-4147-A177-3AD203B41FA5}">
                      <a16:colId xmlns:a16="http://schemas.microsoft.com/office/drawing/2014/main" val="20002"/>
                    </a:ext>
                  </a:extLst>
                </a:gridCol>
              </a:tblGrid>
              <a:tr h="685800">
                <a:tc>
                  <a:txBody>
                    <a:bodyPr/>
                    <a:lstStyle/>
                    <a:p>
                      <a:endParaRPr lang="en-US" sz="2400" dirty="0">
                        <a:latin typeface="Times New Roman" panose="02020603050405020304" pitchFamily="18" charset="0"/>
                        <a:cs typeface="+mj-cs"/>
                      </a:endParaRPr>
                    </a:p>
                  </a:txBody>
                  <a:tcPr marL="137160" marR="137160" marT="68580" marB="68580"/>
                </a:tc>
                <a:tc>
                  <a:txBody>
                    <a:bodyPr/>
                    <a:lstStyle/>
                    <a:p>
                      <a:pPr algn="ctr"/>
                      <a:r>
                        <a:rPr lang="en-US" sz="3600" dirty="0">
                          <a:latin typeface="Times New Roman" panose="02020603050405020304" pitchFamily="18" charset="0"/>
                          <a:cs typeface="+mj-cs"/>
                        </a:rPr>
                        <a:t>Formative Clinical Evaluation        </a:t>
                      </a:r>
                    </a:p>
                  </a:txBody>
                  <a:tcPr marL="137160" marR="137160" marT="68580" marB="68580"/>
                </a:tc>
                <a:tc>
                  <a:txBody>
                    <a:bodyPr/>
                    <a:lstStyle/>
                    <a:p>
                      <a:pPr algn="ctr"/>
                      <a:r>
                        <a:rPr lang="en-US" sz="3600" dirty="0">
                          <a:latin typeface="Times New Roman" panose="02020603050405020304" pitchFamily="18" charset="0"/>
                          <a:cs typeface="+mj-cs"/>
                        </a:rPr>
                        <a:t>Summative Clinical Evaluation      </a:t>
                      </a:r>
                      <a:r>
                        <a:rPr lang="en-US" sz="2900" dirty="0">
                          <a:latin typeface="Times New Roman" panose="02020603050405020304" pitchFamily="18" charset="0"/>
                          <a:cs typeface="+mj-cs"/>
                        </a:rPr>
                        <a:t>       </a:t>
                      </a:r>
                    </a:p>
                  </a:txBody>
                  <a:tcPr marL="137160" marR="137160" marT="68580" marB="68580"/>
                </a:tc>
                <a:extLst>
                  <a:ext uri="{0D108BD9-81ED-4DB2-BD59-A6C34878D82A}">
                    <a16:rowId xmlns:a16="http://schemas.microsoft.com/office/drawing/2014/main" val="10000"/>
                  </a:ext>
                </a:extLst>
              </a:tr>
              <a:tr h="7818120">
                <a:tc>
                  <a:txBody>
                    <a:bodyPr/>
                    <a:lstStyle/>
                    <a:p>
                      <a:pPr algn="ctr"/>
                      <a:r>
                        <a:rPr lang="en-US" sz="3600" b="1" dirty="0">
                          <a:latin typeface="Times New Roman" panose="02020603050405020304" pitchFamily="18" charset="0"/>
                          <a:cs typeface="+mj-cs"/>
                        </a:rPr>
                        <a:t>Purpose</a:t>
                      </a:r>
                    </a:p>
                  </a:txBody>
                  <a:tcPr marL="137160" marR="137160" marT="68580" marB="68580"/>
                </a:tc>
                <a:tc>
                  <a:txBody>
                    <a:bodyPr/>
                    <a:lstStyle/>
                    <a:p>
                      <a:pPr marL="342900" indent="-342900" algn="just">
                        <a:buFont typeface="Arial" panose="020B0604020202020204" pitchFamily="34" charset="0"/>
                        <a:buChar char="•"/>
                      </a:pPr>
                      <a:r>
                        <a:rPr lang="en-US" sz="3600" dirty="0">
                          <a:latin typeface="Times New Roman" panose="02020603050405020304" pitchFamily="18" charset="0"/>
                          <a:cs typeface="+mj-cs"/>
                        </a:rPr>
                        <a:t>Main purpose of formative clinical evaluation is </a:t>
                      </a:r>
                      <a:r>
                        <a:rPr lang="en-US" sz="3600" b="1" dirty="0">
                          <a:solidFill>
                            <a:srgbClr val="FF0000"/>
                          </a:solidFill>
                          <a:latin typeface="Times New Roman" panose="02020603050405020304" pitchFamily="18" charset="0"/>
                          <a:cs typeface="+mj-cs"/>
                        </a:rPr>
                        <a:t>training.</a:t>
                      </a:r>
                      <a:r>
                        <a:rPr lang="en-US" sz="3600" dirty="0">
                          <a:latin typeface="Times New Roman" panose="02020603050405020304" pitchFamily="18" charset="0"/>
                          <a:cs typeface="+mj-cs"/>
                        </a:rPr>
                        <a:t> </a:t>
                      </a:r>
                    </a:p>
                    <a:p>
                      <a:pPr marL="571500" indent="-571500" algn="just">
                        <a:buFont typeface="Arial" panose="020B0604020202020204" pitchFamily="34" charset="0"/>
                        <a:buChar char="•"/>
                      </a:pPr>
                      <a:r>
                        <a:rPr lang="en-US" sz="3600" dirty="0">
                          <a:latin typeface="Times New Roman" panose="02020603050405020304" pitchFamily="18" charset="0"/>
                          <a:cs typeface="+mj-cs"/>
                          <a:sym typeface="+mn-ea"/>
                        </a:rPr>
                        <a:t>It is</a:t>
                      </a:r>
                      <a:r>
                        <a:rPr lang="en-US" sz="3600" dirty="0">
                          <a:latin typeface="Times New Roman" panose="02020603050405020304" pitchFamily="18" charset="0"/>
                          <a:cs typeface="+mj-cs"/>
                        </a:rPr>
                        <a:t> enable students  to </a:t>
                      </a:r>
                      <a:r>
                        <a:rPr lang="en-US" sz="3600" b="1" dirty="0">
                          <a:solidFill>
                            <a:srgbClr val="FF0000"/>
                          </a:solidFill>
                          <a:latin typeface="Times New Roman" panose="02020603050405020304" pitchFamily="18" charset="0"/>
                          <a:cs typeface="+mj-cs"/>
                        </a:rPr>
                        <a:t>develop</a:t>
                      </a:r>
                      <a:r>
                        <a:rPr lang="en-US" sz="3600" dirty="0">
                          <a:latin typeface="Times New Roman" panose="02020603050405020304" pitchFamily="18" charset="0"/>
                          <a:cs typeface="+mj-cs"/>
                        </a:rPr>
                        <a:t> their clinical </a:t>
                      </a:r>
                      <a:r>
                        <a:rPr lang="en-US" sz="3600" b="1" dirty="0">
                          <a:solidFill>
                            <a:srgbClr val="FF0000"/>
                          </a:solidFill>
                          <a:latin typeface="Times New Roman" panose="02020603050405020304" pitchFamily="18" charset="0"/>
                          <a:cs typeface="+mj-cs"/>
                        </a:rPr>
                        <a:t>knowledge</a:t>
                      </a:r>
                      <a:r>
                        <a:rPr lang="en-US" sz="3600" dirty="0">
                          <a:latin typeface="Times New Roman" panose="02020603050405020304" pitchFamily="18" charset="0"/>
                          <a:cs typeface="+mj-cs"/>
                        </a:rPr>
                        <a:t>, </a:t>
                      </a:r>
                      <a:r>
                        <a:rPr lang="en-US" sz="3600" b="1" dirty="0">
                          <a:solidFill>
                            <a:srgbClr val="FF0000"/>
                          </a:solidFill>
                          <a:latin typeface="Times New Roman" panose="02020603050405020304" pitchFamily="18" charset="0"/>
                          <a:cs typeface="+mj-cs"/>
                        </a:rPr>
                        <a:t>skills, and values</a:t>
                      </a:r>
                      <a:r>
                        <a:rPr lang="en-US" sz="3600" dirty="0">
                          <a:latin typeface="Times New Roman" panose="02020603050405020304" pitchFamily="18" charset="0"/>
                          <a:cs typeface="+mj-cs"/>
                        </a:rPr>
                        <a:t>, </a:t>
                      </a:r>
                      <a:r>
                        <a:rPr lang="ar-DZ" sz="3600" dirty="0">
                          <a:latin typeface="Times New Roman" panose="02020603050405020304" pitchFamily="18" charset="0"/>
                          <a:cs typeface="+mj-cs"/>
                        </a:rPr>
                        <a:t> </a:t>
                      </a:r>
                      <a:r>
                        <a:rPr lang="en-US" sz="3600" dirty="0">
                          <a:latin typeface="Times New Roman" panose="02020603050405020304" pitchFamily="18" charset="0"/>
                          <a:cs typeface="+mj-cs"/>
                        </a:rPr>
                        <a:t>indicate areas in which learning and practice are </a:t>
                      </a:r>
                      <a:r>
                        <a:rPr lang="en-US" sz="3600" b="1" dirty="0">
                          <a:solidFill>
                            <a:srgbClr val="FF0000"/>
                          </a:solidFill>
                          <a:latin typeface="Times New Roman" panose="02020603050405020304" pitchFamily="18" charset="0"/>
                          <a:cs typeface="+mj-cs"/>
                        </a:rPr>
                        <a:t>needed</a:t>
                      </a:r>
                      <a:r>
                        <a:rPr lang="en-US" sz="3600" dirty="0">
                          <a:latin typeface="Times New Roman" panose="02020603050405020304" pitchFamily="18" charset="0"/>
                          <a:cs typeface="+mj-cs"/>
                        </a:rPr>
                        <a:t> and </a:t>
                      </a:r>
                      <a:r>
                        <a:rPr lang="en-US" sz="3600" b="1" dirty="0">
                          <a:solidFill>
                            <a:srgbClr val="FF0000"/>
                          </a:solidFill>
                          <a:latin typeface="Times New Roman" panose="02020603050405020304" pitchFamily="18" charset="0"/>
                          <a:cs typeface="+mj-cs"/>
                        </a:rPr>
                        <a:t>provide</a:t>
                      </a:r>
                      <a:r>
                        <a:rPr lang="en-US" sz="3600" dirty="0">
                          <a:latin typeface="Times New Roman" panose="02020603050405020304" pitchFamily="18" charset="0"/>
                          <a:cs typeface="+mj-cs"/>
                        </a:rPr>
                        <a:t> a basis for suggesting additional </a:t>
                      </a:r>
                      <a:r>
                        <a:rPr lang="en-US" sz="3600" b="1" dirty="0">
                          <a:solidFill>
                            <a:srgbClr val="FF0000"/>
                          </a:solidFill>
                          <a:latin typeface="Times New Roman" panose="02020603050405020304" pitchFamily="18" charset="0"/>
                          <a:cs typeface="+mj-cs"/>
                        </a:rPr>
                        <a:t>instruction to improve performance.</a:t>
                      </a:r>
                    </a:p>
                    <a:p>
                      <a:pPr marL="571500" indent="-571500" algn="just">
                        <a:buFont typeface="Arial" panose="020B0604020202020204" pitchFamily="34" charset="0"/>
                        <a:buChar char="•"/>
                      </a:pPr>
                      <a:r>
                        <a:rPr lang="en-US" sz="3600" dirty="0">
                          <a:latin typeface="Times New Roman" panose="02020603050405020304" pitchFamily="18" charset="0"/>
                          <a:cs typeface="+mj-cs"/>
                        </a:rPr>
                        <a:t>Formative evaluation, </a:t>
                      </a:r>
                      <a:r>
                        <a:rPr lang="en-US" sz="3600" b="1" dirty="0">
                          <a:solidFill>
                            <a:srgbClr val="FF0000"/>
                          </a:solidFill>
                          <a:latin typeface="Times New Roman" panose="02020603050405020304" pitchFamily="18" charset="0"/>
                          <a:cs typeface="+mj-cs"/>
                        </a:rPr>
                        <a:t>is diagnostic</a:t>
                      </a:r>
                      <a:r>
                        <a:rPr lang="en-US" sz="3600" dirty="0">
                          <a:latin typeface="Times New Roman" panose="02020603050405020304" pitchFamily="18" charset="0"/>
                          <a:cs typeface="+mj-cs"/>
                        </a:rPr>
                        <a:t>, it should </a:t>
                      </a:r>
                      <a:r>
                        <a:rPr lang="en-US" sz="3600" b="1" dirty="0">
                          <a:solidFill>
                            <a:srgbClr val="FF0000"/>
                          </a:solidFill>
                          <a:latin typeface="Times New Roman" panose="02020603050405020304" pitchFamily="18" charset="0"/>
                          <a:cs typeface="+mj-cs"/>
                        </a:rPr>
                        <a:t>not be graded, </a:t>
                      </a:r>
                      <a:r>
                        <a:rPr lang="en-US" sz="3600" dirty="0">
                          <a:latin typeface="Times New Roman" panose="02020603050405020304" pitchFamily="18" charset="0"/>
                          <a:cs typeface="+mj-cs"/>
                          <a:sym typeface="+mn-ea"/>
                        </a:rPr>
                        <a:t>provides ongoing feedback and assessment during the </a:t>
                      </a:r>
                      <a:r>
                        <a:rPr lang="en-US" sz="3600" b="1" dirty="0">
                          <a:solidFill>
                            <a:srgbClr val="FF0000"/>
                          </a:solidFill>
                          <a:latin typeface="Times New Roman" panose="02020603050405020304" pitchFamily="18" charset="0"/>
                          <a:cs typeface="+mj-cs"/>
                          <a:sym typeface="+mn-ea"/>
                        </a:rPr>
                        <a:t>learning or development.</a:t>
                      </a:r>
                      <a:endParaRPr lang="en-US" sz="3600" b="1" dirty="0">
                        <a:solidFill>
                          <a:srgbClr val="FF0000"/>
                        </a:solidFill>
                        <a:latin typeface="Times New Roman" panose="02020603050405020304" pitchFamily="18" charset="0"/>
                        <a:cs typeface="+mj-cs"/>
                      </a:endParaRPr>
                    </a:p>
                    <a:p>
                      <a:pPr marL="571500" indent="-571500" algn="just">
                        <a:buFont typeface="Arial" panose="020B0604020202020204" pitchFamily="34" charset="0"/>
                        <a:buChar char="•"/>
                      </a:pPr>
                      <a:endParaRPr lang="en-US" sz="3600" b="1" dirty="0">
                        <a:solidFill>
                          <a:srgbClr val="FF0000"/>
                        </a:solidFill>
                        <a:latin typeface="Times New Roman" panose="02020603050405020304" pitchFamily="18" charset="0"/>
                        <a:cs typeface="+mj-cs"/>
                      </a:endParaRPr>
                    </a:p>
                  </a:txBody>
                  <a:tcPr marL="137160" marR="137160" marT="68580" marB="68580"/>
                </a:tc>
                <a:tc>
                  <a:txBody>
                    <a:bodyPr/>
                    <a:lstStyle/>
                    <a:p>
                      <a:pPr marL="342900" indent="-342900" algn="just">
                        <a:buFont typeface="Arial" panose="020B0604020202020204" pitchFamily="34" charset="0"/>
                        <a:buChar char="•"/>
                      </a:pPr>
                      <a:r>
                        <a:rPr lang="en-US" sz="3600" dirty="0">
                          <a:latin typeface="Times New Roman" panose="02020603050405020304" pitchFamily="18" charset="0"/>
                          <a:cs typeface="+mj-cs"/>
                        </a:rPr>
                        <a:t>Summative evaluation </a:t>
                      </a:r>
                      <a:r>
                        <a:rPr lang="en-US" sz="3600" b="1" dirty="0">
                          <a:solidFill>
                            <a:srgbClr val="FF0000"/>
                          </a:solidFill>
                          <a:latin typeface="Times New Roman" panose="02020603050405020304" pitchFamily="18" charset="0"/>
                          <a:cs typeface="+mj-cs"/>
                        </a:rPr>
                        <a:t>measures</a:t>
                      </a:r>
                      <a:r>
                        <a:rPr lang="en-US" sz="3600" dirty="0">
                          <a:latin typeface="Times New Roman" panose="02020603050405020304" pitchFamily="18" charset="0"/>
                          <a:cs typeface="+mj-cs"/>
                        </a:rPr>
                        <a:t> the </a:t>
                      </a:r>
                      <a:r>
                        <a:rPr lang="en-US" sz="3600" b="1" dirty="0">
                          <a:solidFill>
                            <a:srgbClr val="FF0000"/>
                          </a:solidFill>
                          <a:latin typeface="Times New Roman" panose="02020603050405020304" pitchFamily="18" charset="0"/>
                          <a:cs typeface="+mj-cs"/>
                        </a:rPr>
                        <a:t>outcome</a:t>
                      </a:r>
                      <a:r>
                        <a:rPr lang="en-US" sz="3600" dirty="0">
                          <a:latin typeface="Times New Roman" panose="02020603050405020304" pitchFamily="18" charset="0"/>
                          <a:cs typeface="+mj-cs"/>
                        </a:rPr>
                        <a:t> or end result of the learning process.</a:t>
                      </a:r>
                    </a:p>
                    <a:p>
                      <a:pPr marL="571500" indent="-571500" algn="just">
                        <a:buFont typeface="Arial" panose="020B0604020202020204" pitchFamily="34" charset="0"/>
                        <a:buChar char="•"/>
                      </a:pPr>
                      <a:r>
                        <a:rPr lang="en-US" sz="3600" dirty="0">
                          <a:latin typeface="Times New Roman" panose="02020603050405020304" pitchFamily="18" charset="0"/>
                          <a:cs typeface="+mj-cs"/>
                        </a:rPr>
                        <a:t>It is designed for </a:t>
                      </a:r>
                      <a:r>
                        <a:rPr lang="en-US" sz="3600" b="1" dirty="0">
                          <a:solidFill>
                            <a:srgbClr val="FF0000"/>
                          </a:solidFill>
                          <a:latin typeface="Times New Roman" panose="02020603050405020304" pitchFamily="18" charset="0"/>
                          <a:cs typeface="+mj-cs"/>
                        </a:rPr>
                        <a:t>determining </a:t>
                      </a:r>
                      <a:r>
                        <a:rPr lang="en-US" sz="3600" dirty="0">
                          <a:latin typeface="Times New Roman" panose="02020603050405020304" pitchFamily="18" charset="0"/>
                          <a:cs typeface="+mj-cs"/>
                        </a:rPr>
                        <a:t>clinical </a:t>
                      </a:r>
                      <a:r>
                        <a:rPr lang="en-US" sz="3600" b="1" dirty="0">
                          <a:solidFill>
                            <a:srgbClr val="FF0000"/>
                          </a:solidFill>
                          <a:latin typeface="Times New Roman" panose="02020603050405020304" pitchFamily="18" charset="0"/>
                          <a:cs typeface="+mj-cs"/>
                        </a:rPr>
                        <a:t>grades.</a:t>
                      </a:r>
                      <a:r>
                        <a:rPr lang="en-US" sz="4000" dirty="0">
                          <a:cs typeface="+mj-cs"/>
                        </a:rPr>
                        <a:t> </a:t>
                      </a:r>
                    </a:p>
                    <a:p>
                      <a:pPr marL="571500" indent="-571500" algn="just">
                        <a:buFont typeface="Arial" panose="020B0604020202020204" pitchFamily="34" charset="0"/>
                        <a:buChar char="•"/>
                      </a:pPr>
                      <a:r>
                        <a:rPr lang="en-US" sz="3600" dirty="0">
                          <a:latin typeface="Times New Roman" panose="02020603050405020304" pitchFamily="18" charset="0"/>
                          <a:cs typeface="+mj-cs"/>
                        </a:rPr>
                        <a:t>Makes</a:t>
                      </a:r>
                      <a:r>
                        <a:rPr lang="en-US" sz="4000" dirty="0">
                          <a:latin typeface="Times New Roman" panose="02020603050405020304" pitchFamily="18" charset="0"/>
                          <a:cs typeface="+mj-cs"/>
                        </a:rPr>
                        <a:t> </a:t>
                      </a:r>
                      <a:r>
                        <a:rPr lang="en-US" sz="3600" b="1" dirty="0">
                          <a:solidFill>
                            <a:srgbClr val="FF0000"/>
                          </a:solidFill>
                          <a:latin typeface="Times New Roman" panose="02020603050405020304" pitchFamily="18" charset="0"/>
                          <a:cs typeface="+mj-cs"/>
                        </a:rPr>
                        <a:t>a judgment</a:t>
                      </a:r>
                      <a:r>
                        <a:rPr lang="en-US" sz="4000" dirty="0">
                          <a:latin typeface="Times New Roman" panose="02020603050405020304" pitchFamily="18" charset="0"/>
                          <a:cs typeface="+mj-cs"/>
                        </a:rPr>
                        <a:t> </a:t>
                      </a:r>
                      <a:r>
                        <a:rPr lang="en-US" sz="3600" dirty="0">
                          <a:latin typeface="Times New Roman" panose="02020603050405020304" pitchFamily="18" charset="0"/>
                          <a:cs typeface="+mj-cs"/>
                        </a:rPr>
                        <a:t>about the level of achievement or proficiency</a:t>
                      </a:r>
                      <a:r>
                        <a:rPr lang="en-US" sz="4000" dirty="0">
                          <a:latin typeface="Times New Roman" panose="02020603050405020304" pitchFamily="18" charset="0"/>
                          <a:cs typeface="+mj-cs"/>
                        </a:rPr>
                        <a:t> </a:t>
                      </a:r>
                      <a:r>
                        <a:rPr lang="en-US" sz="3600" b="1" dirty="0">
                          <a:solidFill>
                            <a:srgbClr val="FF0000"/>
                          </a:solidFill>
                          <a:latin typeface="Times New Roman" panose="02020603050405020304" pitchFamily="18" charset="0"/>
                          <a:cs typeface="+mj-cs"/>
                        </a:rPr>
                        <a:t>at the end</a:t>
                      </a:r>
                      <a:r>
                        <a:rPr lang="en-US" sz="4000" dirty="0">
                          <a:latin typeface="Times New Roman" panose="02020603050405020304" pitchFamily="18" charset="0"/>
                          <a:cs typeface="+mj-cs"/>
                        </a:rPr>
                        <a:t> </a:t>
                      </a:r>
                      <a:r>
                        <a:rPr lang="en-US" sz="3600" dirty="0">
                          <a:latin typeface="Times New Roman" panose="02020603050405020304" pitchFamily="18" charset="0"/>
                          <a:cs typeface="+mj-cs"/>
                        </a:rPr>
                        <a:t>of a learning or development period. </a:t>
                      </a:r>
                    </a:p>
                    <a:p>
                      <a:pPr marL="342900" indent="-342900" algn="just">
                        <a:buFont typeface="Arial" panose="020B0604020202020204" pitchFamily="34" charset="0"/>
                        <a:buChar char="•"/>
                      </a:pPr>
                      <a:r>
                        <a:rPr lang="en-US" sz="3600" dirty="0">
                          <a:latin typeface="Times New Roman" panose="02020603050405020304" pitchFamily="18" charset="0"/>
                          <a:cs typeface="+mj-cs"/>
                        </a:rPr>
                        <a:t>Summative evaluation is</a:t>
                      </a:r>
                      <a:r>
                        <a:rPr lang="en-US" sz="4000" dirty="0">
                          <a:latin typeface="Times New Roman" panose="02020603050405020304" pitchFamily="18" charset="0"/>
                          <a:cs typeface="+mj-cs"/>
                        </a:rPr>
                        <a:t> </a:t>
                      </a:r>
                      <a:r>
                        <a:rPr lang="en-US" sz="3600" b="1" dirty="0">
                          <a:solidFill>
                            <a:srgbClr val="FF0000"/>
                          </a:solidFill>
                          <a:latin typeface="Times New Roman" panose="02020603050405020304" pitchFamily="18" charset="0"/>
                          <a:cs typeface="+mj-cs"/>
                        </a:rPr>
                        <a:t>not diagnostic,</a:t>
                      </a:r>
                      <a:r>
                        <a:rPr lang="en-US" sz="4000" dirty="0">
                          <a:latin typeface="Times New Roman" panose="02020603050405020304" pitchFamily="18" charset="0"/>
                          <a:cs typeface="+mj-cs"/>
                        </a:rPr>
                        <a:t> </a:t>
                      </a:r>
                      <a:r>
                        <a:rPr lang="en-US" sz="3600" dirty="0">
                          <a:latin typeface="Times New Roman" panose="02020603050405020304" pitchFamily="18" charset="0"/>
                          <a:cs typeface="+mj-cs"/>
                        </a:rPr>
                        <a:t>it summarizes the performance of students at a particular point in time.</a:t>
                      </a:r>
                    </a:p>
                    <a:p>
                      <a:pPr marL="342900" indent="-342900" algn="just">
                        <a:buFont typeface="Arial" panose="020B0604020202020204" pitchFamily="34" charset="0"/>
                        <a:buChar char="•"/>
                      </a:pPr>
                      <a:endParaRPr lang="en-US" sz="3600" dirty="0">
                        <a:latin typeface="Times New Roman" panose="02020603050405020304" pitchFamily="18" charset="0"/>
                        <a:cs typeface="+mj-cs"/>
                      </a:endParaRPr>
                    </a:p>
                    <a:p>
                      <a:pPr marL="342900" indent="-342900" algn="just">
                        <a:buFont typeface="Arial" panose="020B0604020202020204" pitchFamily="34" charset="0"/>
                        <a:buChar char="•"/>
                      </a:pPr>
                      <a:endParaRPr lang="en-US" sz="4000" dirty="0">
                        <a:latin typeface="Times New Roman" panose="02020603050405020304" pitchFamily="18" charset="0"/>
                        <a:cs typeface="+mj-cs"/>
                      </a:endParaRPr>
                    </a:p>
                  </a:txBody>
                  <a:tcPr marL="137160" marR="137160" marT="68580" marB="68580"/>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484" y="-283584"/>
            <a:ext cx="15773400" cy="1988345"/>
          </a:xfrm>
        </p:spPr>
        <p:txBody>
          <a:bodyPr>
            <a:normAutofit/>
          </a:bodyPr>
          <a:lstStyle/>
          <a:p>
            <a:pPr algn="ctr"/>
            <a:r>
              <a:rPr lang="en-US" sz="5400" dirty="0">
                <a:latin typeface="Times New Roman" panose="02020603050405020304" pitchFamily="18" charset="0"/>
                <a:cs typeface="Times New Roman" panose="02020603050405020304" pitchFamily="18" charset="0"/>
                <a:sym typeface="+mn-ea"/>
              </a:rPr>
              <a:t>Comparison between Formative and Summative</a:t>
            </a:r>
            <a:endParaRPr lang="en-US" sz="5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custDataLst>
              <p:tags r:id="rId1"/>
            </p:custDataLst>
          </p:nvPr>
        </p:nvGraphicFramePr>
        <p:xfrm>
          <a:off x="464185" y="1305560"/>
          <a:ext cx="17595215" cy="8836660"/>
        </p:xfrm>
        <a:graphic>
          <a:graphicData uri="http://schemas.openxmlformats.org/drawingml/2006/table">
            <a:tbl>
              <a:tblPr firstRow="1" bandRow="1">
                <a:tableStyleId>{72833802-FEF1-4C79-8D5D-14CF1EAF98D9}</a:tableStyleId>
              </a:tblPr>
              <a:tblGrid>
                <a:gridCol w="2171065">
                  <a:extLst>
                    <a:ext uri="{9D8B030D-6E8A-4147-A177-3AD203B41FA5}">
                      <a16:colId xmlns:a16="http://schemas.microsoft.com/office/drawing/2014/main" val="20000"/>
                    </a:ext>
                  </a:extLst>
                </a:gridCol>
                <a:gridCol w="8127365">
                  <a:extLst>
                    <a:ext uri="{9D8B030D-6E8A-4147-A177-3AD203B41FA5}">
                      <a16:colId xmlns:a16="http://schemas.microsoft.com/office/drawing/2014/main" val="20001"/>
                    </a:ext>
                  </a:extLst>
                </a:gridCol>
                <a:gridCol w="7296785">
                  <a:extLst>
                    <a:ext uri="{9D8B030D-6E8A-4147-A177-3AD203B41FA5}">
                      <a16:colId xmlns:a16="http://schemas.microsoft.com/office/drawing/2014/main" val="20002"/>
                    </a:ext>
                  </a:extLst>
                </a:gridCol>
              </a:tblGrid>
              <a:tr h="859790">
                <a:tc>
                  <a:txBody>
                    <a:bodyPr/>
                    <a:lstStyle/>
                    <a:p>
                      <a:endParaRPr lang="en-US" sz="24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sz="3600" dirty="0">
                          <a:latin typeface="Times New Roman" panose="02020603050405020304" pitchFamily="18" charset="0"/>
                          <a:cs typeface="+mj-cs"/>
                        </a:rPr>
                        <a:t>Formative Clinical Evaluation    </a:t>
                      </a:r>
                      <a:r>
                        <a:rPr lang="en-US" sz="2900" dirty="0">
                          <a:latin typeface="Times New Roman" panose="02020603050405020304" pitchFamily="18" charset="0"/>
                          <a:cs typeface="Times New Roman" panose="02020603050405020304" pitchFamily="18" charset="0"/>
                        </a:rPr>
                        <a:t>    </a:t>
                      </a:r>
                    </a:p>
                  </a:txBody>
                  <a:tcPr marL="137160" marR="137160" marT="68580" marB="68580"/>
                </a:tc>
                <a:tc>
                  <a:txBody>
                    <a:bodyPr/>
                    <a:lstStyle/>
                    <a:p>
                      <a:pPr algn="ctr"/>
                      <a:r>
                        <a:rPr lang="en-US" sz="3600" dirty="0">
                          <a:latin typeface="Times New Roman" panose="02020603050405020304" pitchFamily="18" charset="0"/>
                          <a:cs typeface="+mj-cs"/>
                        </a:rPr>
                        <a:t>Summative Clinical Evaluation      </a:t>
                      </a:r>
                      <a:r>
                        <a:rPr lang="en-US" sz="2900" dirty="0">
                          <a:latin typeface="Times New Roman" panose="02020603050405020304" pitchFamily="18" charset="0"/>
                          <a:cs typeface="Times New Roman" panose="02020603050405020304" pitchFamily="18" charset="0"/>
                        </a:rPr>
                        <a:t>       </a:t>
                      </a:r>
                    </a:p>
                  </a:txBody>
                  <a:tcPr marL="137160" marR="137160" marT="68580" marB="68580"/>
                </a:tc>
                <a:extLst>
                  <a:ext uri="{0D108BD9-81ED-4DB2-BD59-A6C34878D82A}">
                    <a16:rowId xmlns:a16="http://schemas.microsoft.com/office/drawing/2014/main" val="10000"/>
                  </a:ext>
                </a:extLst>
              </a:tr>
              <a:tr h="7976870">
                <a:tc>
                  <a:txBody>
                    <a:bodyPr/>
                    <a:lstStyle/>
                    <a:p>
                      <a:pPr algn="ctr"/>
                      <a:r>
                        <a:rPr lang="en-US" sz="3600" b="1" dirty="0">
                          <a:latin typeface="Times New Roman" panose="02020603050405020304" pitchFamily="18" charset="0"/>
                          <a:cs typeface="Times New Roman" panose="02020603050405020304" pitchFamily="18" charset="0"/>
                        </a:rPr>
                        <a:t>Methods </a:t>
                      </a:r>
                      <a:r>
                        <a:rPr lang="en-US" sz="2400" b="1" dirty="0">
                          <a:latin typeface="Times New Roman" panose="02020603050405020304" pitchFamily="18" charset="0"/>
                          <a:cs typeface="Times New Roman" panose="02020603050405020304" pitchFamily="18" charset="0"/>
                        </a:rPr>
                        <a:t> </a:t>
                      </a:r>
                    </a:p>
                  </a:txBody>
                  <a:tcPr marL="137160" marR="137160" marT="68580" marB="68580"/>
                </a:tc>
                <a:tc>
                  <a:txBody>
                    <a:bodyPr/>
                    <a:lstStyle/>
                    <a:p>
                      <a:pPr marL="342900" indent="-342900">
                        <a:buFont typeface="Arial" panose="020B0604020202020204" pitchFamily="34" charset="0"/>
                        <a:buChar char="•"/>
                      </a:pPr>
                      <a:r>
                        <a:rPr lang="en-US" sz="3600" b="1" dirty="0">
                          <a:latin typeface="Times New Roman" panose="02020603050405020304" pitchFamily="18" charset="0"/>
                          <a:cs typeface="+mj-cs"/>
                        </a:rPr>
                        <a:t>Preceptor Feedback: </a:t>
                      </a:r>
                    </a:p>
                    <a:p>
                      <a:pPr marL="0" indent="0">
                        <a:buFont typeface="Arial" panose="020B0604020202020204" pitchFamily="34" charset="0"/>
                        <a:buNone/>
                      </a:pPr>
                      <a:r>
                        <a:rPr lang="en-US" sz="3600" dirty="0">
                          <a:latin typeface="Times New Roman" panose="02020603050405020304" pitchFamily="18" charset="0"/>
                          <a:cs typeface="+mj-cs"/>
                        </a:rPr>
                        <a:t>Nursing students can receive feedback from their preceptors on a regular basis. Preceptors observe students' clinical practice,</a:t>
                      </a:r>
                      <a:r>
                        <a:rPr lang="en-US" sz="2400" dirty="0">
                          <a:solidFill>
                            <a:srgbClr val="C0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mj-cs"/>
                        </a:rPr>
                        <a:t>provide constructive feedback, and offer guidance for improvement.</a:t>
                      </a:r>
                    </a:p>
                    <a:p>
                      <a:pPr marL="0" indent="0">
                        <a:buFont typeface="Arial" panose="020B0604020202020204" pitchFamily="34" charset="0"/>
                        <a:buNone/>
                      </a:pPr>
                      <a:endParaRPr lang="en-US" sz="2400" dirty="0">
                        <a:solidFill>
                          <a:srgbClr val="C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600" b="1" dirty="0">
                          <a:latin typeface="Times New Roman" panose="02020603050405020304" pitchFamily="18" charset="0"/>
                          <a:cs typeface="+mj-cs"/>
                        </a:rPr>
                        <a:t>Self-Assessment and Reflection:</a:t>
                      </a:r>
                    </a:p>
                    <a:p>
                      <a:pPr marL="0" indent="0">
                        <a:buFont typeface="Arial" panose="020B0604020202020204" pitchFamily="34" charset="0"/>
                        <a:buNone/>
                      </a:pPr>
                      <a:r>
                        <a:rPr lang="en-US" sz="3600" dirty="0">
                          <a:latin typeface="Times New Roman" panose="02020603050405020304" pitchFamily="18" charset="0"/>
                          <a:cs typeface="+mj-cs"/>
                        </a:rPr>
                        <a:t>Students can engage in self-assessment and reflection activities to evaluate their own clinical performance.</a:t>
                      </a:r>
                    </a:p>
                    <a:p>
                      <a:pPr marL="285750" indent="-285750">
                        <a:buFont typeface="Arial" panose="020B0604020202020204" pitchFamily="34" charset="0"/>
                        <a:buChar char="•"/>
                      </a:pPr>
                      <a:endParaRPr lang="en-US" sz="2400" b="1" kern="1200" dirty="0">
                        <a:solidFill>
                          <a:schemeClr val="tx1"/>
                        </a:solidFill>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marL="285750" indent="-285750" rtl="0">
                        <a:buFont typeface="Arial" panose="020B0604020202020204" pitchFamily="34" charset="0"/>
                        <a:buChar char="•"/>
                      </a:pPr>
                      <a:r>
                        <a:rPr lang="en-US" sz="3600" dirty="0">
                          <a:latin typeface="Times New Roman" panose="02020603050405020304" pitchFamily="18" charset="0"/>
                          <a:cs typeface="+mj-cs"/>
                        </a:rPr>
                        <a:t>Objective Structured Clinical Examination (OSCE):</a:t>
                      </a:r>
                    </a:p>
                    <a:p>
                      <a:pPr marL="0" indent="0" rtl="0">
                        <a:buFont typeface="Arial" panose="020B0604020202020204" pitchFamily="34" charset="0"/>
                        <a:buNone/>
                      </a:pPr>
                      <a:endParaRPr lang="en-US" sz="3600" dirty="0">
                        <a:latin typeface="Times New Roman" panose="02020603050405020304" pitchFamily="18" charset="0"/>
                        <a:cs typeface="+mj-cs"/>
                      </a:endParaRPr>
                    </a:p>
                    <a:p>
                      <a:pPr marL="0" indent="0" rtl="0">
                        <a:buFont typeface="Arial" panose="020B0604020202020204" pitchFamily="34" charset="0"/>
                        <a:buNone/>
                      </a:pPr>
                      <a:r>
                        <a:rPr lang="en-US" sz="3600" b="1" dirty="0">
                          <a:latin typeface="Times New Roman" panose="02020603050405020304" pitchFamily="18" charset="0"/>
                          <a:cs typeface="+mj-cs"/>
                        </a:rPr>
                        <a:t>OSCE </a:t>
                      </a:r>
                      <a:r>
                        <a:rPr lang="en-US" sz="3600" dirty="0">
                          <a:latin typeface="Times New Roman" panose="02020603050405020304" pitchFamily="18" charset="0"/>
                          <a:cs typeface="+mj-cs"/>
                        </a:rPr>
                        <a:t>is a widely used method for summative clinical evaluation in nursing education. It involves stations where students rotate through and are assessed on their ability to perform specific clinical tasks or scenarios.</a:t>
                      </a:r>
                      <a:r>
                        <a:rPr lang="en-US" sz="2400" dirty="0">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mj-cs"/>
                        </a:rPr>
                        <a:t>Assessors use standardized checklists </a:t>
                      </a:r>
                      <a:r>
                        <a:rPr lang="en-US" sz="2400" dirty="0">
                          <a:latin typeface="Times New Roman" panose="02020603050405020304" pitchFamily="18" charset="0"/>
                          <a:cs typeface="Times New Roman" panose="02020603050405020304" pitchFamily="18" charset="0"/>
                        </a:rPr>
                        <a:t>t</a:t>
                      </a:r>
                      <a:r>
                        <a:rPr lang="en-US" sz="3600" dirty="0">
                          <a:latin typeface="Times New Roman" panose="02020603050405020304" pitchFamily="18" charset="0"/>
                          <a:cs typeface="+mj-cs"/>
                        </a:rPr>
                        <a:t>o score students' performance.</a:t>
                      </a:r>
                    </a:p>
                    <a:p>
                      <a:pPr marL="285750" indent="-285750" rtl="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rtl="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939" y="350214"/>
            <a:ext cx="15773400" cy="1042341"/>
          </a:xfrm>
          <a:solidFill>
            <a:schemeClr val="bg1">
              <a:lumMod val="95000"/>
            </a:schemeClr>
          </a:solidFill>
          <a:ln>
            <a:solidFill>
              <a:schemeClr val="tx1"/>
            </a:solidFill>
          </a:ln>
        </p:spPr>
        <p:txBody>
          <a:bodyPr>
            <a:normAutofit/>
          </a:bodyPr>
          <a:lstStyle/>
          <a:p>
            <a:pPr algn="ctr"/>
            <a:r>
              <a:rPr lang="en-US" sz="5400" dirty="0">
                <a:latin typeface="Times New Roman" panose="02020603050405020304" pitchFamily="18" charset="0"/>
                <a:cs typeface="Times New Roman" panose="02020603050405020304" pitchFamily="18" charset="0"/>
              </a:rPr>
              <a:t>Types of Clinical Evaluation</a:t>
            </a:r>
          </a:p>
        </p:txBody>
      </p:sp>
      <p:graphicFrame>
        <p:nvGraphicFramePr>
          <p:cNvPr id="3" name="Table 2"/>
          <p:cNvGraphicFramePr>
            <a:graphicFrameLocks noGrp="1"/>
          </p:cNvGraphicFramePr>
          <p:nvPr>
            <p:custDataLst>
              <p:tags r:id="rId1"/>
            </p:custDataLst>
          </p:nvPr>
        </p:nvGraphicFramePr>
        <p:xfrm>
          <a:off x="658495" y="1392555"/>
          <a:ext cx="17266285" cy="8956675"/>
        </p:xfrm>
        <a:graphic>
          <a:graphicData uri="http://schemas.openxmlformats.org/drawingml/2006/table">
            <a:tbl>
              <a:tblPr firstRow="1" bandRow="1">
                <a:tableStyleId>{72833802-FEF1-4C79-8D5D-14CF1EAF98D9}</a:tableStyleId>
              </a:tblPr>
              <a:tblGrid>
                <a:gridCol w="2363470">
                  <a:extLst>
                    <a:ext uri="{9D8B030D-6E8A-4147-A177-3AD203B41FA5}">
                      <a16:colId xmlns:a16="http://schemas.microsoft.com/office/drawing/2014/main" val="20000"/>
                    </a:ext>
                  </a:extLst>
                </a:gridCol>
                <a:gridCol w="7756525">
                  <a:extLst>
                    <a:ext uri="{9D8B030D-6E8A-4147-A177-3AD203B41FA5}">
                      <a16:colId xmlns:a16="http://schemas.microsoft.com/office/drawing/2014/main" val="20001"/>
                    </a:ext>
                  </a:extLst>
                </a:gridCol>
                <a:gridCol w="7146290">
                  <a:extLst>
                    <a:ext uri="{9D8B030D-6E8A-4147-A177-3AD203B41FA5}">
                      <a16:colId xmlns:a16="http://schemas.microsoft.com/office/drawing/2014/main" val="20002"/>
                    </a:ext>
                  </a:extLst>
                </a:gridCol>
              </a:tblGrid>
              <a:tr h="864235">
                <a:tc>
                  <a:txBody>
                    <a:bodyPr/>
                    <a:lstStyle/>
                    <a:p>
                      <a:endParaRPr lang="en-US" sz="24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sz="3600" dirty="0">
                          <a:latin typeface="Times New Roman" panose="02020603050405020304" pitchFamily="18" charset="0"/>
                          <a:cs typeface="+mj-cs"/>
                        </a:rPr>
                        <a:t>Formative Clinical Evaluation  </a:t>
                      </a:r>
                      <a:r>
                        <a:rPr lang="en-US" sz="2900" dirty="0">
                          <a:latin typeface="Times New Roman" panose="02020603050405020304" pitchFamily="18" charset="0"/>
                          <a:cs typeface="Times New Roman" panose="02020603050405020304" pitchFamily="18" charset="0"/>
                        </a:rPr>
                        <a:t>      </a:t>
                      </a:r>
                    </a:p>
                  </a:txBody>
                  <a:tcPr marL="137160" marR="137160" marT="68580" marB="68580"/>
                </a:tc>
                <a:tc>
                  <a:txBody>
                    <a:bodyPr/>
                    <a:lstStyle/>
                    <a:p>
                      <a:pPr algn="ctr"/>
                      <a:r>
                        <a:rPr lang="en-US" sz="3600" dirty="0">
                          <a:latin typeface="Times New Roman" panose="02020603050405020304" pitchFamily="18" charset="0"/>
                          <a:cs typeface="+mj-cs"/>
                        </a:rPr>
                        <a:t>Summative Clinical Evaluation    </a:t>
                      </a:r>
                      <a:r>
                        <a:rPr lang="en-US" sz="2900" dirty="0">
                          <a:latin typeface="Times New Roman" panose="02020603050405020304" pitchFamily="18" charset="0"/>
                          <a:cs typeface="Times New Roman" panose="02020603050405020304" pitchFamily="18" charset="0"/>
                        </a:rPr>
                        <a:t>         </a:t>
                      </a:r>
                    </a:p>
                  </a:txBody>
                  <a:tcPr marL="137160" marR="137160" marT="68580" marB="68580"/>
                </a:tc>
                <a:extLst>
                  <a:ext uri="{0D108BD9-81ED-4DB2-BD59-A6C34878D82A}">
                    <a16:rowId xmlns:a16="http://schemas.microsoft.com/office/drawing/2014/main" val="10000"/>
                  </a:ext>
                </a:extLst>
              </a:tr>
              <a:tr h="8092440">
                <a:tc>
                  <a:txBody>
                    <a:bodyPr/>
                    <a:lstStyle/>
                    <a:p>
                      <a:pPr algn="ctr"/>
                      <a:r>
                        <a:rPr lang="en-US" sz="3600" b="1" dirty="0">
                          <a:latin typeface="Times New Roman" panose="02020603050405020304" pitchFamily="18" charset="0"/>
                          <a:cs typeface="Times New Roman" panose="02020603050405020304" pitchFamily="18" charset="0"/>
                          <a:sym typeface="+mn-ea"/>
                        </a:rPr>
                        <a:t>Methods </a:t>
                      </a:r>
                      <a:r>
                        <a:rPr lang="en-US" sz="3600" dirty="0">
                          <a:latin typeface="Times New Roman" panose="02020603050405020304" pitchFamily="18" charset="0"/>
                          <a:cs typeface="+mj-cs"/>
                        </a:rPr>
                        <a:t> </a:t>
                      </a:r>
                    </a:p>
                  </a:txBody>
                  <a:tcPr marL="137160" marR="137160" marT="68580" marB="68580"/>
                </a:tc>
                <a:tc>
                  <a:txBody>
                    <a:bodyPr/>
                    <a:lstStyle/>
                    <a:p>
                      <a:pPr marL="285750" indent="-285750">
                        <a:buFont typeface="Arial" panose="020B0604020202020204" pitchFamily="34" charset="0"/>
                        <a:buChar char="•"/>
                      </a:pPr>
                      <a:r>
                        <a:rPr lang="en-US" sz="3600" b="1" dirty="0">
                          <a:latin typeface="Times New Roman" panose="02020603050405020304" pitchFamily="18" charset="0"/>
                          <a:cs typeface="+mj-cs"/>
                          <a:sym typeface="+mn-ea"/>
                        </a:rPr>
                        <a:t>Simulation:</a:t>
                      </a:r>
                      <a:endParaRPr lang="en-US" sz="3600" b="1" kern="1200" dirty="0">
                        <a:solidFill>
                          <a:schemeClr val="tx1"/>
                        </a:solidFill>
                        <a:latin typeface="Times New Roman" panose="02020603050405020304" pitchFamily="18" charset="0"/>
                        <a:ea typeface="+mn-ea"/>
                        <a:cs typeface="+mj-cs"/>
                      </a:endParaRPr>
                    </a:p>
                    <a:p>
                      <a:pPr marL="0" indent="0">
                        <a:buFont typeface="Arial" panose="020B0604020202020204" pitchFamily="34" charset="0"/>
                        <a:buNone/>
                      </a:pPr>
                      <a:r>
                        <a:rPr lang="en-US" sz="3600" dirty="0">
                          <a:latin typeface="Times New Roman" panose="02020603050405020304" pitchFamily="18" charset="0"/>
                          <a:cs typeface="+mj-cs"/>
                          <a:sym typeface="+mn-ea"/>
                        </a:rPr>
                        <a:t>Practicing clinical skills and scenarios in a simulated environment to improve performance. </a:t>
                      </a:r>
                      <a:endParaRPr lang="en-US" sz="3600" dirty="0">
                        <a:latin typeface="Times New Roman" panose="02020603050405020304" pitchFamily="18" charset="0"/>
                        <a:cs typeface="+mj-cs"/>
                      </a:endParaRPr>
                    </a:p>
                    <a:p>
                      <a:pPr marL="0" indent="0">
                        <a:buFont typeface="Arial" panose="020B0604020202020204" pitchFamily="34" charset="0"/>
                        <a:buNone/>
                      </a:pPr>
                      <a:endParaRPr lang="en-US" sz="3600" dirty="0">
                        <a:latin typeface="Times New Roman" panose="02020603050405020304" pitchFamily="18" charset="0"/>
                        <a:cs typeface="+mj-cs"/>
                      </a:endParaRPr>
                    </a:p>
                    <a:p>
                      <a:pPr marL="342900" indent="-342900">
                        <a:buFont typeface="Arial" panose="020B0604020202020204" pitchFamily="34" charset="0"/>
                        <a:buChar char="•"/>
                      </a:pPr>
                      <a:r>
                        <a:rPr lang="en-US" sz="3600" b="1" dirty="0">
                          <a:latin typeface="Times New Roman" panose="02020603050405020304" pitchFamily="18" charset="0"/>
                          <a:cs typeface="+mj-cs"/>
                          <a:sym typeface="+mn-ea"/>
                        </a:rPr>
                        <a:t>Peer Evaluation:</a:t>
                      </a:r>
                      <a:endParaRPr lang="en-US" sz="3600" b="1" dirty="0">
                        <a:latin typeface="Times New Roman" panose="02020603050405020304" pitchFamily="18" charset="0"/>
                        <a:cs typeface="+mj-cs"/>
                      </a:endParaRPr>
                    </a:p>
                    <a:p>
                      <a:pPr marL="0" indent="0">
                        <a:buFont typeface="Arial" panose="020B0604020202020204" pitchFamily="34" charset="0"/>
                        <a:buNone/>
                      </a:pPr>
                      <a:r>
                        <a:rPr lang="en-US" sz="3600" dirty="0">
                          <a:latin typeface="Times New Roman" panose="02020603050405020304" pitchFamily="18" charset="0"/>
                          <a:cs typeface="+mj-cs"/>
                          <a:sym typeface="+mn-ea"/>
                        </a:rPr>
                        <a:t>Peer evaluation allows students to provide feedback to their peers based on their clinical performance. This can promote a collaborative learning environment and provide students with different perspectives on their clinical practice.</a:t>
                      </a:r>
                      <a:endParaRPr lang="en-US" sz="3600" dirty="0">
                        <a:latin typeface="Times New Roman" panose="02020603050405020304" pitchFamily="18" charset="0"/>
                        <a:cs typeface="+mj-cs"/>
                      </a:endParaRPr>
                    </a:p>
                  </a:txBody>
                  <a:tcPr marL="137160" marR="137160" marT="68580" marB="68580"/>
                </a:tc>
                <a:tc>
                  <a:txBody>
                    <a:bodyPr/>
                    <a:lstStyle/>
                    <a:p>
                      <a:pPr marL="285750" indent="-285750" rtl="0">
                        <a:buFont typeface="Arial" panose="020B0604020202020204" pitchFamily="34" charset="0"/>
                        <a:buChar char="•"/>
                      </a:pPr>
                      <a:r>
                        <a:rPr lang="en-US" sz="3600" b="1" dirty="0">
                          <a:latin typeface="Times New Roman" panose="02020603050405020304" pitchFamily="18" charset="0"/>
                          <a:cs typeface="+mj-cs"/>
                          <a:sym typeface="+mn-ea"/>
                        </a:rPr>
                        <a:t>Clinical Competency Checklist:</a:t>
                      </a:r>
                      <a:endParaRPr lang="en-US" sz="3600" b="1" dirty="0">
                        <a:latin typeface="Times New Roman" panose="02020603050405020304" pitchFamily="18" charset="0"/>
                        <a:cs typeface="+mj-cs"/>
                      </a:endParaRPr>
                    </a:p>
                    <a:p>
                      <a:pPr marL="0" indent="0" rtl="0">
                        <a:buFont typeface="Arial" panose="020B0604020202020204" pitchFamily="34" charset="0"/>
                        <a:buNone/>
                      </a:pPr>
                      <a:r>
                        <a:rPr lang="en-US" sz="3600" dirty="0">
                          <a:latin typeface="Times New Roman" panose="02020603050405020304" pitchFamily="18" charset="0"/>
                          <a:cs typeface="+mj-cs"/>
                          <a:sym typeface="+mn-ea"/>
                        </a:rPr>
                        <a:t> This method involves using a checklist to assess students' competency in performing specific clinical skills. The checklist outlines the required skills, and students are evaluated based on their performance during actual</a:t>
                      </a:r>
                      <a:r>
                        <a:rPr lang="en-US" sz="3600" b="1" dirty="0">
                          <a:solidFill>
                            <a:srgbClr val="FF0000"/>
                          </a:solidFill>
                          <a:latin typeface="Times New Roman" panose="02020603050405020304" pitchFamily="18" charset="0"/>
                          <a:cs typeface="+mj-cs"/>
                          <a:sym typeface="+mn-ea"/>
                        </a:rPr>
                        <a:t> </a:t>
                      </a:r>
                      <a:r>
                        <a:rPr lang="en-US" sz="3600" dirty="0">
                          <a:latin typeface="Times New Roman" panose="02020603050405020304" pitchFamily="18" charset="0"/>
                          <a:cs typeface="+mj-cs"/>
                          <a:sym typeface="+mn-ea"/>
                        </a:rPr>
                        <a:t>patient care.</a:t>
                      </a:r>
                      <a:endParaRPr lang="en-US" sz="3600" dirty="0">
                        <a:latin typeface="Times New Roman" panose="02020603050405020304" pitchFamily="18" charset="0"/>
                        <a:cs typeface="+mj-cs"/>
                      </a:endParaRPr>
                    </a:p>
                  </a:txBody>
                  <a:tcPr marL="137160" marR="137160" marT="68580" marB="68580"/>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135" y="1403350"/>
            <a:ext cx="16674465" cy="8883650"/>
          </a:xfrm>
        </p:spPr>
        <p:txBody>
          <a:bodyPr>
            <a:noAutofit/>
          </a:bodyPr>
          <a:lstStyle/>
          <a:p>
            <a:pPr algn="just">
              <a:lnSpc>
                <a:spcPct val="150000"/>
              </a:lnSpc>
            </a:pPr>
            <a:r>
              <a:rPr lang="en-US" sz="4000" b="1" dirty="0">
                <a:solidFill>
                  <a:srgbClr val="C00000"/>
                </a:solidFill>
                <a:latin typeface="Times New Roman" panose="02020603050405020304" pitchFamily="18" charset="0"/>
                <a:cs typeface="Times New Roman" panose="02020603050405020304" pitchFamily="18" charset="0"/>
              </a:rPr>
              <a:t>Fairness</a:t>
            </a:r>
            <a:r>
              <a:rPr lang="en-US" sz="4000" dirty="0">
                <a:latin typeface="Times New Roman" panose="02020603050405020304" pitchFamily="18" charset="0"/>
                <a:cs typeface="Times New Roman" panose="02020603050405020304" pitchFamily="18" charset="0"/>
              </a:rPr>
              <a:t> in the clinical evaluation </a:t>
            </a:r>
            <a:r>
              <a:rPr lang="en-US" sz="4000" b="1" dirty="0">
                <a:latin typeface="Times New Roman" panose="02020603050405020304" pitchFamily="18" charset="0"/>
                <a:cs typeface="Times New Roman" panose="02020603050405020304" pitchFamily="18" charset="0"/>
              </a:rPr>
              <a:t>focus on the justice </a:t>
            </a:r>
            <a:r>
              <a:rPr lang="en-US" sz="4000" dirty="0">
                <a:latin typeface="Times New Roman" panose="02020603050405020304" pitchFamily="18" charset="0"/>
                <a:cs typeface="Times New Roman" panose="02020603050405020304" pitchFamily="18" charset="0"/>
              </a:rPr>
              <a:t>provided to the clinical evaluation procedure. </a:t>
            </a:r>
          </a:p>
          <a:p>
            <a:pPr algn="just">
              <a:lnSpc>
                <a:spcPct val="150000"/>
              </a:lnSpc>
            </a:pPr>
            <a:r>
              <a:rPr lang="en-US" altLang="en-US" sz="4000" dirty="0">
                <a:latin typeface="Times New Roman" panose="02020603050405020304" pitchFamily="18" charset="0"/>
                <a:cs typeface="Times New Roman" panose="02020603050405020304" pitchFamily="18" charset="0"/>
              </a:rPr>
              <a:t>Clinical evaluation is not objective, the goal is to establish a fairevaluation system.</a:t>
            </a:r>
          </a:p>
          <a:p>
            <a:pPr algn="just">
              <a:lnSpc>
                <a:spcPct val="150000"/>
              </a:lnSpc>
            </a:pPr>
            <a:r>
              <a:rPr lang="en-US" sz="4000" dirty="0">
                <a:latin typeface="Times New Roman" panose="02020603050405020304" pitchFamily="18" charset="0"/>
                <a:cs typeface="Times New Roman" panose="02020603050405020304" pitchFamily="18" charset="0"/>
              </a:rPr>
              <a:t>Clinical assessment focus on the </a:t>
            </a:r>
            <a:r>
              <a:rPr lang="en-US" sz="4000" b="1" dirty="0">
                <a:latin typeface="Times New Roman" panose="02020603050405020304" pitchFamily="18" charset="0"/>
                <a:cs typeface="Times New Roman" panose="02020603050405020304" pitchFamily="18" charset="0"/>
              </a:rPr>
              <a:t>different paradigms </a:t>
            </a:r>
            <a:r>
              <a:rPr lang="en-US" sz="4000" dirty="0">
                <a:latin typeface="Times New Roman" panose="02020603050405020304" pitchFamily="18" charset="0"/>
                <a:cs typeface="Times New Roman" panose="02020603050405020304" pitchFamily="18" charset="0"/>
              </a:rPr>
              <a:t>related to the identification and potential associated with the </a:t>
            </a:r>
            <a:r>
              <a:rPr lang="en-US" sz="4000" b="1" dirty="0">
                <a:latin typeface="Times New Roman" panose="02020603050405020304" pitchFamily="18" charset="0"/>
                <a:cs typeface="Times New Roman" panose="02020603050405020304" pitchFamily="18" charset="0"/>
              </a:rPr>
              <a:t>healthcare mechanism </a:t>
            </a:r>
            <a:r>
              <a:rPr lang="en-US" sz="4000" dirty="0">
                <a:latin typeface="Times New Roman" panose="02020603050405020304" pitchFamily="18" charset="0"/>
                <a:cs typeface="Times New Roman" panose="02020603050405020304" pitchFamily="18" charset="0"/>
              </a:rPr>
              <a:t>that interferes with </a:t>
            </a:r>
            <a:r>
              <a:rPr lang="en-US" sz="4000" b="1" dirty="0">
                <a:latin typeface="Times New Roman" panose="02020603050405020304" pitchFamily="18" charset="0"/>
                <a:cs typeface="Times New Roman" panose="02020603050405020304" pitchFamily="18" charset="0"/>
              </a:rPr>
              <a:t>the evaluation process.</a:t>
            </a:r>
          </a:p>
          <a:p>
            <a:pPr algn="just">
              <a:lnSpc>
                <a:spcPct val="150000"/>
              </a:lnSpc>
            </a:pPr>
            <a:r>
              <a:rPr lang="en-US" sz="4000" dirty="0">
                <a:latin typeface="Times New Roman" panose="02020603050405020304" pitchFamily="18" charset="0"/>
                <a:cs typeface="Times New Roman" panose="02020603050405020304" pitchFamily="18" charset="0"/>
              </a:rPr>
              <a:t>In nursing education, ensuring </a:t>
            </a:r>
            <a:r>
              <a:rPr lang="en-US" sz="4000" b="1" dirty="0">
                <a:latin typeface="Times New Roman" panose="02020603050405020304" pitchFamily="18" charset="0"/>
                <a:cs typeface="Times New Roman" panose="02020603050405020304" pitchFamily="18" charset="0"/>
              </a:rPr>
              <a:t>fairness</a:t>
            </a:r>
            <a:r>
              <a:rPr lang="en-US" sz="4000" dirty="0">
                <a:latin typeface="Times New Roman" panose="02020603050405020304" pitchFamily="18" charset="0"/>
                <a:cs typeface="Times New Roman" panose="02020603050405020304" pitchFamily="18" charset="0"/>
              </a:rPr>
              <a:t> in clinical evaluation is </a:t>
            </a:r>
            <a:r>
              <a:rPr lang="en-US" sz="4000" b="1" dirty="0">
                <a:latin typeface="Times New Roman" panose="02020603050405020304" pitchFamily="18" charset="0"/>
                <a:cs typeface="Times New Roman" panose="02020603050405020304" pitchFamily="18" charset="0"/>
              </a:rPr>
              <a:t>crucial</a:t>
            </a:r>
            <a:r>
              <a:rPr lang="en-US" sz="4000" dirty="0">
                <a:latin typeface="Times New Roman" panose="02020603050405020304" pitchFamily="18" charset="0"/>
                <a:cs typeface="Times New Roman" panose="02020603050405020304" pitchFamily="18" charset="0"/>
              </a:rPr>
              <a:t> for the </a:t>
            </a:r>
            <a:r>
              <a:rPr lang="en-US" sz="4000" b="1" dirty="0">
                <a:latin typeface="Times New Roman" panose="02020603050405020304" pitchFamily="18" charset="0"/>
                <a:cs typeface="Times New Roman" panose="02020603050405020304" pitchFamily="18" charset="0"/>
              </a:rPr>
              <a:t>development</a:t>
            </a:r>
            <a:r>
              <a:rPr lang="en-US" sz="4000" dirty="0">
                <a:latin typeface="Times New Roman" panose="02020603050405020304" pitchFamily="18" charset="0"/>
                <a:cs typeface="Times New Roman" panose="02020603050405020304" pitchFamily="18" charset="0"/>
              </a:rPr>
              <a:t> of </a:t>
            </a:r>
            <a:r>
              <a:rPr lang="en-US" sz="4000" b="1" dirty="0">
                <a:latin typeface="Times New Roman" panose="02020603050405020304" pitchFamily="18" charset="0"/>
                <a:cs typeface="Times New Roman" panose="02020603050405020304" pitchFamily="18" charset="0"/>
              </a:rPr>
              <a:t>competent and ethical </a:t>
            </a:r>
            <a:r>
              <a:rPr lang="en-US" sz="4000" dirty="0">
                <a:latin typeface="Times New Roman" panose="02020603050405020304" pitchFamily="18" charset="0"/>
                <a:cs typeface="Times New Roman" panose="02020603050405020304" pitchFamily="18" charset="0"/>
              </a:rPr>
              <a:t>nursing professionals.</a:t>
            </a:r>
          </a:p>
          <a:p>
            <a:pPr marL="0" indent="0" algn="just">
              <a:lnSpc>
                <a:spcPct val="150000"/>
              </a:lnSpc>
              <a:buNone/>
            </a:pPr>
            <a:endParaRPr lang="en-US" sz="40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914400" y="412115"/>
            <a:ext cx="16459200" cy="991870"/>
          </a:xfrm>
          <a:solidFill>
            <a:schemeClr val="bg1">
              <a:lumMod val="95000"/>
            </a:schemeClr>
          </a:solidFill>
          <a:ln>
            <a:solidFill>
              <a:schemeClr val="tx1"/>
            </a:solidFill>
          </a:ln>
        </p:spPr>
        <p:txBody>
          <a:bodyPr>
            <a:normAutofit/>
          </a:bodyPr>
          <a:lstStyle/>
          <a:p>
            <a:pPr algn="ctr"/>
            <a:r>
              <a:rPr lang="en-US" sz="5400" dirty="0">
                <a:latin typeface="Times New Roman" panose="02020603050405020304" pitchFamily="18" charset="0"/>
                <a:cs typeface="Times New Roman" panose="02020603050405020304" pitchFamily="18" charset="0"/>
              </a:rPr>
              <a:t>Fairness in Clinical Evaluation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738439"/>
            <a:ext cx="16326508" cy="6527007"/>
          </a:xfrm>
        </p:spPr>
        <p:txBody>
          <a:bodyPr>
            <a:normAutofit/>
          </a:bodyPr>
          <a:lstStyle/>
          <a:p>
            <a:pPr>
              <a:lnSpc>
                <a:spcPct val="150000"/>
              </a:lnSpc>
            </a:pPr>
            <a:r>
              <a:rPr lang="en-US" sz="4000" b="1" u="sng" dirty="0">
                <a:latin typeface="Times New Roman" panose="02020603050405020304" pitchFamily="18" charset="0"/>
                <a:cs typeface="Times New Roman" panose="02020603050405020304" pitchFamily="18" charset="0"/>
              </a:rPr>
              <a:t>An example of promoting fairness in clinical evaluation:</a:t>
            </a:r>
          </a:p>
          <a:p>
            <a:pPr marL="0" indent="0">
              <a:lnSpc>
                <a:spcPct val="150000"/>
              </a:lnSpc>
              <a:buNone/>
            </a:pPr>
            <a:r>
              <a:rPr lang="en-US" sz="4000" b="1" dirty="0">
                <a:solidFill>
                  <a:srgbClr val="C00000"/>
                </a:solidFill>
                <a:latin typeface="Times New Roman" panose="02020603050405020304" pitchFamily="18" charset="0"/>
                <a:cs typeface="Times New Roman" panose="02020603050405020304" pitchFamily="18" charset="0"/>
              </a:rPr>
              <a:t>Implementing of standardized assessment tools</a:t>
            </a:r>
            <a:r>
              <a:rPr lang="en-US" sz="4000" dirty="0">
                <a:latin typeface="Times New Roman" panose="02020603050405020304" pitchFamily="18" charset="0"/>
                <a:cs typeface="Times New Roman" panose="02020603050405020304" pitchFamily="18" charset="0"/>
              </a:rPr>
              <a:t> to measure clinical competencies. For instance</a:t>
            </a:r>
            <a:r>
              <a:rPr lang="en-US" sz="4000" b="1" dirty="0">
                <a:latin typeface="Times New Roman" panose="02020603050405020304" pitchFamily="18" charset="0"/>
                <a:cs typeface="Times New Roman" panose="02020603050405020304" pitchFamily="18" charset="0"/>
              </a:rPr>
              <a:t>, the </a:t>
            </a:r>
            <a:r>
              <a:rPr lang="en-US" sz="4000" dirty="0">
                <a:latin typeface="Times New Roman" panose="02020603050405020304" pitchFamily="18" charset="0"/>
                <a:cs typeface="Times New Roman" panose="02020603050405020304" pitchFamily="18" charset="0"/>
              </a:rPr>
              <a:t>use of a standardized checklist for evaluating nursing students' clinical skills during patient care interactions can help ensure that each student is evaluated using the same criteria and standards.</a:t>
            </a:r>
          </a:p>
          <a:p>
            <a:endParaRPr lang="en-US" sz="40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pPr algn="ctr"/>
            <a:r>
              <a:rPr lang="en-US" sz="5400" dirty="0">
                <a:latin typeface="Times New Roman" panose="02020603050405020304" pitchFamily="18" charset="0"/>
                <a:cs typeface="Times New Roman" panose="02020603050405020304" pitchFamily="18" charset="0"/>
              </a:rPr>
              <a:t>Fairness in Clinical Evaluation</a:t>
            </a:r>
          </a:p>
        </p:txBody>
      </p:sp>
      <p:pic>
        <p:nvPicPr>
          <p:cNvPr id="4" name="Picture 3"/>
          <p:cNvPicPr>
            <a:picLocks noChangeAspect="1"/>
          </p:cNvPicPr>
          <p:nvPr/>
        </p:nvPicPr>
        <p:blipFill>
          <a:blip r:embed="rId3"/>
          <a:stretch>
            <a:fillRect/>
          </a:stretch>
        </p:blipFill>
        <p:spPr>
          <a:xfrm>
            <a:off x="14754038" y="7315690"/>
            <a:ext cx="3534032" cy="297147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1409700" y="7173933"/>
            <a:ext cx="5327432" cy="74623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39" tIns="45719" rIns="91439" bIns="45719" rtlCol="0" anchor="ctr"/>
          <a:lstStyle/>
          <a:p>
            <a:pPr algn="ctr">
              <a:defRPr/>
            </a:pPr>
            <a:endParaRPr lang="en-US" dirty="0">
              <a:solidFill>
                <a:prstClr val="white"/>
              </a:solidFill>
              <a:latin typeface="Calibri" panose="020F0502020204030204"/>
            </a:endParaRPr>
          </a:p>
        </p:txBody>
      </p:sp>
      <p:sp>
        <p:nvSpPr>
          <p:cNvPr id="8" name="Rectangle: Rounded Corners 7"/>
          <p:cNvSpPr/>
          <p:nvPr/>
        </p:nvSpPr>
        <p:spPr>
          <a:xfrm>
            <a:off x="1409700" y="4517118"/>
            <a:ext cx="5327432" cy="74623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39" tIns="45719" rIns="91439" bIns="45719" rtlCol="0" anchor="ctr"/>
          <a:lstStyle/>
          <a:p>
            <a:pPr algn="ctr">
              <a:defRPr/>
            </a:pPr>
            <a:endParaRPr lang="en-US" dirty="0">
              <a:solidFill>
                <a:prstClr val="white"/>
              </a:solidFill>
              <a:latin typeface="Calibri" panose="020F0502020204030204"/>
            </a:endParaRPr>
          </a:p>
        </p:txBody>
      </p:sp>
      <p:pic>
        <p:nvPicPr>
          <p:cNvPr id="6" name="Picture 5"/>
          <p:cNvPicPr>
            <a:picLocks noChangeAspect="1"/>
          </p:cNvPicPr>
          <p:nvPr/>
        </p:nvPicPr>
        <p:blipFill>
          <a:blip r:embed="rId3"/>
          <a:stretch>
            <a:fillRect/>
          </a:stretch>
        </p:blipFill>
        <p:spPr>
          <a:xfrm>
            <a:off x="1257299" y="7749079"/>
            <a:ext cx="16568246" cy="1615580"/>
          </a:xfrm>
          <a:prstGeom prst="rect">
            <a:avLst/>
          </a:prstGeom>
        </p:spPr>
      </p:pic>
      <p:sp>
        <p:nvSpPr>
          <p:cNvPr id="7" name="Rectangle: Rounded Corners 6"/>
          <p:cNvSpPr/>
          <p:nvPr/>
        </p:nvSpPr>
        <p:spPr>
          <a:xfrm>
            <a:off x="1257300" y="1894787"/>
            <a:ext cx="4418288" cy="86943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39" tIns="45719" rIns="91439" bIns="45719" rtlCol="0" anchor="ctr"/>
          <a:lstStyle/>
          <a:p>
            <a:pPr algn="ctr">
              <a:defRPr/>
            </a:pPr>
            <a:endParaRPr lang="en-US" dirty="0">
              <a:solidFill>
                <a:prstClr val="white"/>
              </a:solidFill>
              <a:latin typeface="Calibri" panose="020F0502020204030204"/>
            </a:endParaRPr>
          </a:p>
        </p:txBody>
      </p:sp>
      <p:sp>
        <p:nvSpPr>
          <p:cNvPr id="4" name="Rectangle: Rounded Corners 3"/>
          <p:cNvSpPr/>
          <p:nvPr/>
        </p:nvSpPr>
        <p:spPr>
          <a:xfrm>
            <a:off x="1080595" y="2514958"/>
            <a:ext cx="16671378" cy="1608083"/>
          </a:xfrm>
          <a:prstGeom prst="round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39" tIns="45719" rIns="91439" bIns="45719" rtlCol="0" anchor="ctr"/>
          <a:lstStyle/>
          <a:p>
            <a:pPr algn="ctr">
              <a:defRPr/>
            </a:pPr>
            <a:endParaRPr lang="en-US" dirty="0">
              <a:solidFill>
                <a:prstClr val="white"/>
              </a:solidFill>
              <a:latin typeface="Calibri" panose="020F0502020204030204"/>
            </a:endParaRPr>
          </a:p>
        </p:txBody>
      </p:sp>
      <p:sp>
        <p:nvSpPr>
          <p:cNvPr id="3" name="Content Placeholder 2"/>
          <p:cNvSpPr>
            <a:spLocks noGrp="1"/>
          </p:cNvSpPr>
          <p:nvPr>
            <p:ph idx="1"/>
          </p:nvPr>
        </p:nvSpPr>
        <p:spPr>
          <a:xfrm>
            <a:off x="1404445" y="2039007"/>
            <a:ext cx="16347530" cy="7966842"/>
          </a:xfrm>
        </p:spPr>
        <p:txBody>
          <a:bodyPr>
            <a:normAutofit/>
          </a:bodyPr>
          <a:lstStyle/>
          <a:p>
            <a:pPr marL="0" indent="0">
              <a:buNone/>
            </a:pPr>
            <a:r>
              <a:rPr lang="en-US" sz="2700" b="1" dirty="0">
                <a:solidFill>
                  <a:schemeClr val="bg1"/>
                </a:solidFill>
                <a:latin typeface="Times New Roman" panose="02020603050405020304" pitchFamily="18" charset="0"/>
                <a:cs typeface="Times New Roman" panose="02020603050405020304" pitchFamily="18" charset="0"/>
              </a:rPr>
              <a:t>Standardized Evaluation </a:t>
            </a:r>
            <a:endParaRPr lang="ar-DZ" sz="2700" b="1" dirty="0">
              <a:solidFill>
                <a:schemeClr val="bg1"/>
              </a:solidFill>
              <a:latin typeface="Times New Roman" panose="02020603050405020304" pitchFamily="18" charset="0"/>
              <a:cs typeface="Times New Roman" panose="02020603050405020304" pitchFamily="18" charset="0"/>
            </a:endParaRPr>
          </a:p>
          <a:p>
            <a:pPr marL="0" indent="0">
              <a:buNone/>
            </a:pPr>
            <a:r>
              <a:rPr lang="en-US" sz="2700" dirty="0">
                <a:latin typeface="Times New Roman" panose="02020603050405020304" pitchFamily="18" charset="0"/>
                <a:cs typeface="Times New Roman" panose="02020603050405020304" pitchFamily="18" charset="0"/>
              </a:rPr>
              <a:t>Implementing standardized clinical evaluation tools with clear criteria for assessment helps ensure that all students are evaluated using the same standards.   </a:t>
            </a:r>
            <a:endParaRPr lang="ar-DZ" sz="2700" dirty="0">
              <a:latin typeface="Times New Roman" panose="02020603050405020304" pitchFamily="18" charset="0"/>
              <a:cs typeface="Times New Roman" panose="02020603050405020304" pitchFamily="18" charset="0"/>
            </a:endParaRPr>
          </a:p>
          <a:p>
            <a:pPr marL="0" indent="0">
              <a:buNone/>
            </a:pPr>
            <a:r>
              <a:rPr lang="en-US" sz="2700" b="1" dirty="0">
                <a:solidFill>
                  <a:srgbClr val="C00000"/>
                </a:solidFill>
                <a:latin typeface="Times New Roman" panose="02020603050405020304" pitchFamily="18" charset="0"/>
                <a:cs typeface="Times New Roman" panose="02020603050405020304" pitchFamily="18" charset="0"/>
              </a:rPr>
              <a:t>Example: </a:t>
            </a:r>
            <a:r>
              <a:rPr lang="en-US" sz="2700" dirty="0">
                <a:latin typeface="Times New Roman" panose="02020603050405020304" pitchFamily="18" charset="0"/>
                <a:cs typeface="Times New Roman" panose="02020603050405020304" pitchFamily="18" charset="0"/>
              </a:rPr>
              <a:t>Utilizing a </a:t>
            </a:r>
            <a:r>
              <a:rPr lang="en-US" sz="2700" b="1" dirty="0">
                <a:latin typeface="Times New Roman" panose="02020603050405020304" pitchFamily="18" charset="0"/>
                <a:cs typeface="Times New Roman" panose="02020603050405020304" pitchFamily="18" charset="0"/>
              </a:rPr>
              <a:t>standardized checklis</a:t>
            </a:r>
            <a:r>
              <a:rPr lang="en-US" sz="2700" dirty="0">
                <a:latin typeface="Times New Roman" panose="02020603050405020304" pitchFamily="18" charset="0"/>
                <a:cs typeface="Times New Roman" panose="02020603050405020304" pitchFamily="18" charset="0"/>
              </a:rPr>
              <a:t>t for assessing clinical skills and competencies.</a:t>
            </a:r>
          </a:p>
          <a:p>
            <a:pPr marL="0" indent="0">
              <a:buNone/>
            </a:pPr>
            <a:endParaRPr lang="ar-DZ" sz="2700" dirty="0">
              <a:latin typeface="Times New Roman" panose="02020603050405020304" pitchFamily="18" charset="0"/>
              <a:cs typeface="Times New Roman" panose="02020603050405020304" pitchFamily="18" charset="0"/>
            </a:endParaRPr>
          </a:p>
          <a:p>
            <a:pPr marL="0" indent="0">
              <a:buNone/>
            </a:pPr>
            <a:r>
              <a:rPr lang="en-US" sz="2700" b="1" dirty="0">
                <a:solidFill>
                  <a:schemeClr val="bg1"/>
                </a:solidFill>
                <a:latin typeface="Times New Roman" panose="02020603050405020304" pitchFamily="18" charset="0"/>
                <a:cs typeface="Times New Roman" panose="02020603050405020304" pitchFamily="18" charset="0"/>
              </a:rPr>
              <a:t>Training for Clinical Preceptors   </a:t>
            </a:r>
            <a:endParaRPr lang="ar-DZ" sz="2700" b="1" dirty="0">
              <a:solidFill>
                <a:schemeClr val="bg1"/>
              </a:solidFill>
              <a:latin typeface="Times New Roman" panose="02020603050405020304" pitchFamily="18" charset="0"/>
              <a:cs typeface="Times New Roman" panose="02020603050405020304" pitchFamily="18" charset="0"/>
            </a:endParaRPr>
          </a:p>
          <a:p>
            <a:pPr marL="0" indent="0">
              <a:buNone/>
            </a:pPr>
            <a:endParaRPr lang="ar-EG" sz="2700" dirty="0">
              <a:latin typeface="Times New Roman" panose="02020603050405020304" pitchFamily="18" charset="0"/>
              <a:cs typeface="Times New Roman" panose="02020603050405020304" pitchFamily="18" charset="0"/>
            </a:endParaRPr>
          </a:p>
          <a:p>
            <a:pPr marL="0" indent="0">
              <a:buNone/>
            </a:pPr>
            <a:r>
              <a:rPr lang="en-US" sz="2700" dirty="0">
                <a:latin typeface="Times New Roman" panose="02020603050405020304" pitchFamily="18" charset="0"/>
                <a:cs typeface="Times New Roman" panose="02020603050405020304" pitchFamily="18" charset="0"/>
              </a:rPr>
              <a:t>Providing consistent training sessions for clinical preceptors ensures that they have a shared </a:t>
            </a:r>
            <a:r>
              <a:rPr lang="en-US" sz="2700" b="1" dirty="0">
                <a:latin typeface="Times New Roman" panose="02020603050405020304" pitchFamily="18" charset="0"/>
                <a:cs typeface="Times New Roman" panose="02020603050405020304" pitchFamily="18" charset="0"/>
              </a:rPr>
              <a:t>understanding of evaluation criteria </a:t>
            </a:r>
            <a:r>
              <a:rPr lang="en-US" sz="2700" dirty="0">
                <a:latin typeface="Times New Roman" panose="02020603050405020304" pitchFamily="18" charset="0"/>
                <a:cs typeface="Times New Roman" panose="02020603050405020304" pitchFamily="18" charset="0"/>
              </a:rPr>
              <a:t>and can apply them consistently.  </a:t>
            </a:r>
            <a:endParaRPr lang="ar-DZ" sz="2700" dirty="0">
              <a:latin typeface="Times New Roman" panose="02020603050405020304" pitchFamily="18" charset="0"/>
              <a:cs typeface="Times New Roman" panose="02020603050405020304" pitchFamily="18" charset="0"/>
            </a:endParaRPr>
          </a:p>
          <a:p>
            <a:pPr marL="0" indent="0">
              <a:buNone/>
            </a:pPr>
            <a:r>
              <a:rPr lang="en-US" sz="2700" b="1" dirty="0">
                <a:solidFill>
                  <a:srgbClr val="C00000"/>
                </a:solidFill>
                <a:latin typeface="Times New Roman" panose="02020603050405020304" pitchFamily="18" charset="0"/>
                <a:cs typeface="Times New Roman" panose="02020603050405020304" pitchFamily="18" charset="0"/>
              </a:rPr>
              <a:t>Example: </a:t>
            </a:r>
            <a:r>
              <a:rPr lang="en-US" sz="2700" dirty="0">
                <a:latin typeface="Times New Roman" panose="02020603050405020304" pitchFamily="18" charset="0"/>
                <a:cs typeface="Times New Roman" panose="02020603050405020304" pitchFamily="18" charset="0"/>
              </a:rPr>
              <a:t>conducting </a:t>
            </a:r>
            <a:r>
              <a:rPr lang="en-US" sz="2700" b="1" dirty="0">
                <a:latin typeface="Times New Roman" panose="02020603050405020304" pitchFamily="18" charset="0"/>
                <a:cs typeface="Times New Roman" panose="02020603050405020304" pitchFamily="18" charset="0"/>
              </a:rPr>
              <a:t>workshops</a:t>
            </a:r>
            <a:r>
              <a:rPr lang="en-US" sz="2700" dirty="0">
                <a:latin typeface="Times New Roman" panose="02020603050405020304" pitchFamily="18" charset="0"/>
                <a:cs typeface="Times New Roman" panose="02020603050405020304" pitchFamily="18" charset="0"/>
              </a:rPr>
              <a:t> for clinical </a:t>
            </a:r>
            <a:r>
              <a:rPr lang="en-US" sz="2700" b="1" dirty="0">
                <a:latin typeface="Times New Roman" panose="02020603050405020304" pitchFamily="18" charset="0"/>
                <a:cs typeface="Times New Roman" panose="02020603050405020304" pitchFamily="18" charset="0"/>
              </a:rPr>
              <a:t>preceptors</a:t>
            </a:r>
            <a:r>
              <a:rPr lang="en-US" sz="2700" dirty="0">
                <a:latin typeface="Times New Roman" panose="02020603050405020304" pitchFamily="18" charset="0"/>
                <a:cs typeface="Times New Roman" panose="02020603050405020304" pitchFamily="18" charset="0"/>
              </a:rPr>
              <a:t> on effective evaluation methods.</a:t>
            </a:r>
          </a:p>
          <a:p>
            <a:pPr marL="0" indent="0">
              <a:buNone/>
            </a:pPr>
            <a:endParaRPr lang="en-US" sz="2700" b="1" dirty="0">
              <a:latin typeface="Times New Roman" panose="02020603050405020304" pitchFamily="18" charset="0"/>
              <a:cs typeface="Times New Roman" panose="02020603050405020304" pitchFamily="18" charset="0"/>
            </a:endParaRPr>
          </a:p>
          <a:p>
            <a:pPr marL="0" indent="0">
              <a:buNone/>
            </a:pPr>
            <a:r>
              <a:rPr lang="en-US" sz="2700" b="1" dirty="0">
                <a:latin typeface="Times New Roman" panose="02020603050405020304" pitchFamily="18" charset="0"/>
                <a:cs typeface="Times New Roman" panose="02020603050405020304" pitchFamily="18" charset="0"/>
              </a:rPr>
              <a:t>Transparent Evaluation Process   </a:t>
            </a:r>
            <a:endParaRPr lang="ar-DZ" sz="2700" b="1" dirty="0">
              <a:latin typeface="Times New Roman" panose="02020603050405020304" pitchFamily="18" charset="0"/>
              <a:cs typeface="Times New Roman" panose="02020603050405020304" pitchFamily="18" charset="0"/>
            </a:endParaRPr>
          </a:p>
          <a:p>
            <a:pPr marL="0" indent="0">
              <a:buNone/>
            </a:pPr>
            <a:r>
              <a:rPr lang="en-US" sz="2700" dirty="0">
                <a:latin typeface="Times New Roman" panose="02020603050405020304" pitchFamily="18" charset="0"/>
                <a:cs typeface="Times New Roman" panose="02020603050405020304" pitchFamily="18" charset="0"/>
              </a:rPr>
              <a:t>Ensuring transparency in the evaluation process by </a:t>
            </a:r>
            <a:r>
              <a:rPr lang="en-US" sz="2700" b="1" dirty="0">
                <a:latin typeface="Times New Roman" panose="02020603050405020304" pitchFamily="18" charset="0"/>
                <a:cs typeface="Times New Roman" panose="02020603050405020304" pitchFamily="18" charset="0"/>
              </a:rPr>
              <a:t>clearly communicating expectations</a:t>
            </a:r>
            <a:r>
              <a:rPr lang="en-US" sz="2700" dirty="0">
                <a:latin typeface="Times New Roman" panose="02020603050405020304" pitchFamily="18" charset="0"/>
                <a:cs typeface="Times New Roman" panose="02020603050405020304" pitchFamily="18" charset="0"/>
              </a:rPr>
              <a:t> to students and preceptors fosters </a:t>
            </a:r>
            <a:r>
              <a:rPr lang="en-US" sz="2700" b="1" dirty="0">
                <a:latin typeface="Times New Roman" panose="02020603050405020304" pitchFamily="18" charset="0"/>
                <a:cs typeface="Times New Roman" panose="02020603050405020304" pitchFamily="18" charset="0"/>
              </a:rPr>
              <a:t>trust and understanding</a:t>
            </a:r>
            <a:r>
              <a:rPr lang="en-US" sz="2700" dirty="0">
                <a:latin typeface="Times New Roman" panose="02020603050405020304" pitchFamily="18" charset="0"/>
                <a:cs typeface="Times New Roman" panose="02020603050405020304" pitchFamily="18" charset="0"/>
              </a:rPr>
              <a:t>.   </a:t>
            </a:r>
            <a:endParaRPr lang="ar-DZ" sz="2700" dirty="0">
              <a:latin typeface="Times New Roman" panose="02020603050405020304" pitchFamily="18" charset="0"/>
              <a:cs typeface="Times New Roman" panose="02020603050405020304" pitchFamily="18" charset="0"/>
            </a:endParaRPr>
          </a:p>
          <a:p>
            <a:pPr marL="0" indent="0">
              <a:buNone/>
            </a:pPr>
            <a:r>
              <a:rPr lang="en-US" sz="2700" b="1" dirty="0">
                <a:latin typeface="Times New Roman" panose="02020603050405020304" pitchFamily="18" charset="0"/>
                <a:cs typeface="Times New Roman" panose="02020603050405020304" pitchFamily="18" charset="0"/>
              </a:rPr>
              <a:t>Example: </a:t>
            </a:r>
            <a:r>
              <a:rPr lang="en-US" sz="2700" dirty="0">
                <a:latin typeface="Times New Roman" panose="02020603050405020304" pitchFamily="18" charset="0"/>
                <a:cs typeface="Times New Roman" panose="02020603050405020304" pitchFamily="18" charset="0"/>
              </a:rPr>
              <a:t>provide the  evaluation criteria and rubrics for students and preceptors to access.</a:t>
            </a:r>
            <a:endParaRPr lang="ar-DZ" sz="27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257300" y="547690"/>
            <a:ext cx="15773400" cy="1049885"/>
          </a:xfrm>
          <a:solidFill>
            <a:schemeClr val="bg1">
              <a:lumMod val="95000"/>
            </a:schemeClr>
          </a:solidFill>
          <a:ln>
            <a:solidFill>
              <a:schemeClr val="tx1"/>
            </a:solidFill>
          </a:ln>
        </p:spPr>
        <p:txBody>
          <a:bodyPr>
            <a:normAutofit/>
          </a:bodyPr>
          <a:lstStyle/>
          <a:p>
            <a:pPr algn="ctr"/>
            <a:r>
              <a:rPr lang="en-US" sz="5400" dirty="0">
                <a:latin typeface="Times New Roman" panose="02020603050405020304" pitchFamily="18" charset="0"/>
                <a:cs typeface="Times New Roman" panose="02020603050405020304" pitchFamily="18" charset="0"/>
              </a:rPr>
              <a:t>Characteristic of Fairness in Clinical Evaluation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Objectives cont., </a:t>
            </a:r>
          </a:p>
        </p:txBody>
      </p:sp>
      <p:sp>
        <p:nvSpPr>
          <p:cNvPr id="3" name="Content Placeholder 2"/>
          <p:cNvSpPr>
            <a:spLocks noGrp="1"/>
          </p:cNvSpPr>
          <p:nvPr>
            <p:ph idx="1"/>
          </p:nvPr>
        </p:nvSpPr>
        <p:spPr>
          <a:xfrm>
            <a:off x="328613" y="2514599"/>
            <a:ext cx="16873538" cy="8343901"/>
          </a:xfrm>
        </p:spPr>
        <p:txBody>
          <a:bodyPr/>
          <a:lstStyle/>
          <a:p>
            <a:pPr marL="624205" marR="0" lvl="0" indent="-514350" algn="just"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By the end of this lecture each candidate will be able to:-</a:t>
            </a:r>
            <a:endParaRPr kumimoji="0" lang="en-US" sz="44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934720" marR="0" lvl="0" algn="l" defTabSz="914400" rtl="0" eaLnBrk="1" fontAlgn="auto" latinLnBrk="0" hangingPunct="1">
              <a:spcBef>
                <a:spcPts val="0"/>
              </a:spcBef>
              <a:spcAft>
                <a:spcPts val="0"/>
              </a:spcAft>
              <a:buClrTx/>
              <a:buSzTx/>
              <a:buFont typeface="+mj-lt"/>
              <a:buAutoNum type="arabicPeriod"/>
              <a:tabLst>
                <a:tab pos="649605" algn="l"/>
                <a:tab pos="650240" algn="l"/>
              </a:tabLst>
              <a:defRPr/>
            </a:pPr>
            <a:endParaRPr lang="en-US" sz="3200" dirty="0">
              <a:latin typeface="Times New Roman" panose="02020603050405020304" pitchFamily="18" charset="0"/>
              <a:cs typeface="Times New Roman" panose="02020603050405020304" pitchFamily="18" charset="0"/>
            </a:endParaRPr>
          </a:p>
          <a:p>
            <a:pPr marL="1163320" marR="5080" lvl="0" indent="-742950" algn="l" defTabSz="914400" rtl="0" eaLnBrk="1" fontAlgn="auto" latinLnBrk="0" hangingPunct="1">
              <a:spcBef>
                <a:spcPts val="25"/>
              </a:spcBef>
              <a:spcAft>
                <a:spcPts val="0"/>
              </a:spcAft>
              <a:buClrTx/>
              <a:buSzTx/>
              <a:buFont typeface="+mj-lt"/>
              <a:buAutoNum type="arabicPeriod" startAt="6"/>
              <a:tabLst>
                <a:tab pos="649605" algn="l"/>
                <a:tab pos="650240" algn="l"/>
              </a:tabLst>
              <a:defRPr/>
            </a:pPr>
            <a:r>
              <a:rPr lang="en-US" sz="3600" dirty="0">
                <a:latin typeface="Times New Roman" panose="02020603050405020304" pitchFamily="18" charset="0"/>
                <a:cs typeface="Times New Roman" panose="02020603050405020304" pitchFamily="18" charset="0"/>
              </a:rPr>
              <a:t>Evaluate Clinical practice competencies.</a:t>
            </a:r>
          </a:p>
          <a:p>
            <a:pPr marL="1163320" marR="5080" lvl="0" indent="-742950" algn="l" defTabSz="914400" rtl="0" eaLnBrk="1" fontAlgn="auto" latinLnBrk="0" hangingPunct="1">
              <a:spcBef>
                <a:spcPts val="25"/>
              </a:spcBef>
              <a:spcAft>
                <a:spcPts val="0"/>
              </a:spcAft>
              <a:buClrTx/>
              <a:buSzTx/>
              <a:buFont typeface="+mj-lt"/>
              <a:buAutoNum type="arabicPeriod" startAt="6"/>
              <a:tabLst>
                <a:tab pos="649605" algn="l"/>
                <a:tab pos="650240" algn="l"/>
              </a:tabLst>
              <a:defRPr/>
            </a:pPr>
            <a:endParaRPr lang="en-US" sz="3600" dirty="0">
              <a:latin typeface="Times New Roman" panose="02020603050405020304" pitchFamily="18" charset="0"/>
              <a:cs typeface="Times New Roman" panose="02020603050405020304" pitchFamily="18" charset="0"/>
            </a:endParaRPr>
          </a:p>
          <a:p>
            <a:pPr marL="1163320" marR="5080" lvl="0" indent="-742950" algn="l" defTabSz="914400" rtl="0" eaLnBrk="1" fontAlgn="auto" latinLnBrk="0" hangingPunct="1">
              <a:spcBef>
                <a:spcPts val="25"/>
              </a:spcBef>
              <a:spcAft>
                <a:spcPts val="0"/>
              </a:spcAft>
              <a:buClrTx/>
              <a:buSzTx/>
              <a:buFont typeface="+mj-lt"/>
              <a:buAutoNum type="arabicPeriod" startAt="6"/>
              <a:tabLst>
                <a:tab pos="649605" algn="l"/>
                <a:tab pos="650240" algn="l"/>
              </a:tabLst>
              <a:defRPr/>
            </a:pPr>
            <a:r>
              <a:rPr lang="en-US" sz="3600" dirty="0">
                <a:latin typeface="Times New Roman" panose="02020603050405020304" pitchFamily="18" charset="0"/>
                <a:cs typeface="Times New Roman" panose="02020603050405020304" pitchFamily="18" charset="0"/>
              </a:rPr>
              <a:t>Differentiate between different Methods and Tools of Evidence-Based Clinical Evaluation.</a:t>
            </a:r>
          </a:p>
          <a:p>
            <a:pPr marR="0" lvl="0" algn="l" defTabSz="914400" rtl="0" eaLnBrk="1" fontAlgn="auto" latinLnBrk="0" hangingPunct="1">
              <a:spcBef>
                <a:spcPts val="30"/>
              </a:spcBef>
              <a:spcAft>
                <a:spcPts val="0"/>
              </a:spcAft>
              <a:buClrTx/>
              <a:buSzTx/>
              <a:buFont typeface="+mj-lt"/>
              <a:buAutoNum type="arabicPeriod" startAt="6"/>
              <a:defRPr/>
            </a:pPr>
            <a:endParaRPr lang="en-US" sz="3600" dirty="0">
              <a:latin typeface="Times New Roman" panose="02020603050405020304" pitchFamily="18" charset="0"/>
              <a:cs typeface="Times New Roman" panose="02020603050405020304" pitchFamily="18" charset="0"/>
            </a:endParaRPr>
          </a:p>
          <a:p>
            <a:pPr marL="934720" marR="0" lvl="0" algn="l" defTabSz="914400" rtl="0" eaLnBrk="1" fontAlgn="auto" latinLnBrk="0" hangingPunct="1">
              <a:spcBef>
                <a:spcPts val="0"/>
              </a:spcBef>
              <a:spcAft>
                <a:spcPts val="0"/>
              </a:spcAft>
              <a:buClrTx/>
              <a:buSzTx/>
              <a:buFont typeface="+mj-lt"/>
              <a:buAutoNum type="arabicPeriod" startAt="6"/>
              <a:tabLst>
                <a:tab pos="649605" algn="l"/>
                <a:tab pos="650240" algn="l"/>
              </a:tabLst>
              <a:defRPr/>
            </a:pPr>
            <a:r>
              <a:rPr lang="en-US" sz="3600" dirty="0">
                <a:latin typeface="Times New Roman" panose="02020603050405020304" pitchFamily="18" charset="0"/>
                <a:cs typeface="Times New Roman" panose="02020603050405020304" pitchFamily="18" charset="0"/>
              </a:rPr>
              <a:t> Assess obstacles of clinical evaluation.</a:t>
            </a:r>
          </a:p>
          <a:p>
            <a:pPr marR="0" lvl="0" algn="l" defTabSz="914400" rtl="0" eaLnBrk="1" fontAlgn="auto" latinLnBrk="0" hangingPunct="1">
              <a:spcBef>
                <a:spcPts val="0"/>
              </a:spcBef>
              <a:spcAft>
                <a:spcPts val="0"/>
              </a:spcAft>
              <a:buClrTx/>
              <a:buSzTx/>
              <a:buFont typeface="+mj-lt"/>
              <a:buAutoNum type="arabicPeriod" startAt="6"/>
              <a:defRPr/>
            </a:pPr>
            <a:endParaRPr lang="en-US" sz="3600" dirty="0">
              <a:latin typeface="Times New Roman" panose="02020603050405020304" pitchFamily="18" charset="0"/>
              <a:cs typeface="Times New Roman" panose="02020603050405020304" pitchFamily="18" charset="0"/>
            </a:endParaRPr>
          </a:p>
          <a:p>
            <a:pPr marL="934720" marR="0" lvl="0" algn="l" defTabSz="914400" rtl="0" eaLnBrk="1" fontAlgn="auto" latinLnBrk="0" hangingPunct="1">
              <a:spcBef>
                <a:spcPts val="0"/>
              </a:spcBef>
              <a:spcAft>
                <a:spcPts val="0"/>
              </a:spcAft>
              <a:buClrTx/>
              <a:buSzTx/>
              <a:buFont typeface="+mj-lt"/>
              <a:buAutoNum type="arabicPeriod" startAt="6"/>
              <a:tabLst>
                <a:tab pos="649605" algn="l"/>
                <a:tab pos="650240" algn="l"/>
              </a:tabLst>
              <a:defRPr/>
            </a:pPr>
            <a:r>
              <a:rPr lang="en-US" sz="3600" dirty="0">
                <a:latin typeface="Times New Roman" panose="02020603050405020304" pitchFamily="18" charset="0"/>
                <a:cs typeface="Times New Roman" panose="02020603050405020304" pitchFamily="18" charset="0"/>
              </a:rPr>
              <a:t>Apply Virtual clinical evaluation. </a:t>
            </a:r>
          </a:p>
          <a:p>
            <a:pPr marL="649605" marR="0" lvl="0" indent="-229235" algn="l" defTabSz="914400" rtl="0" eaLnBrk="1" fontAlgn="auto" latinLnBrk="0" hangingPunct="1">
              <a:spcBef>
                <a:spcPts val="0"/>
              </a:spcBef>
              <a:spcAft>
                <a:spcPts val="0"/>
              </a:spcAft>
              <a:buClrTx/>
              <a:buSzTx/>
              <a:buFont typeface="Arial MT"/>
              <a:buChar char="•"/>
              <a:tabLst>
                <a:tab pos="649605" algn="l"/>
                <a:tab pos="650240" algn="l"/>
              </a:tabLst>
              <a:defRPr/>
            </a:pPr>
            <a:endParaRPr lang="en-US" sz="36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1257300" y="1894787"/>
            <a:ext cx="4418288" cy="86943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39" tIns="45719" rIns="91439" bIns="45719" rtlCol="0" anchor="ctr"/>
          <a:lstStyle/>
          <a:p>
            <a:pPr algn="ctr">
              <a:defRPr/>
            </a:pPr>
            <a:endParaRPr lang="en-US" dirty="0">
              <a:solidFill>
                <a:prstClr val="white"/>
              </a:solidFill>
              <a:latin typeface="Calibri" panose="020F0502020204030204"/>
            </a:endParaRPr>
          </a:p>
        </p:txBody>
      </p:sp>
      <p:sp>
        <p:nvSpPr>
          <p:cNvPr id="8" name="Rectangle: Rounded Corners 7"/>
          <p:cNvSpPr/>
          <p:nvPr/>
        </p:nvSpPr>
        <p:spPr>
          <a:xfrm>
            <a:off x="1164820" y="4585354"/>
            <a:ext cx="4418288" cy="86943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39" tIns="45719" rIns="91439" bIns="45719" rtlCol="0" anchor="ctr"/>
          <a:lstStyle/>
          <a:p>
            <a:pPr algn="ctr">
              <a:defRPr/>
            </a:pPr>
            <a:endParaRPr lang="en-US" dirty="0">
              <a:solidFill>
                <a:prstClr val="white"/>
              </a:solidFill>
              <a:latin typeface="Calibri" panose="020F0502020204030204"/>
            </a:endParaRPr>
          </a:p>
        </p:txBody>
      </p:sp>
      <p:sp>
        <p:nvSpPr>
          <p:cNvPr id="9" name="Rectangle: Rounded Corners 8"/>
          <p:cNvSpPr/>
          <p:nvPr/>
        </p:nvSpPr>
        <p:spPr>
          <a:xfrm>
            <a:off x="1164820" y="7346926"/>
            <a:ext cx="4889140" cy="675869"/>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39" tIns="45719" rIns="91439" bIns="45719" rtlCol="0" anchor="ctr"/>
          <a:lstStyle/>
          <a:p>
            <a:pPr algn="ctr">
              <a:defRPr/>
            </a:pPr>
            <a:endParaRPr lang="en-US" dirty="0">
              <a:solidFill>
                <a:prstClr val="white"/>
              </a:solidFill>
              <a:latin typeface="Calibri" panose="020F0502020204030204"/>
            </a:endParaRPr>
          </a:p>
        </p:txBody>
      </p:sp>
      <p:pic>
        <p:nvPicPr>
          <p:cNvPr id="4" name="Picture 3"/>
          <p:cNvPicPr>
            <a:picLocks noChangeAspect="1"/>
          </p:cNvPicPr>
          <p:nvPr/>
        </p:nvPicPr>
        <p:blipFill>
          <a:blip r:embed="rId3"/>
          <a:stretch>
            <a:fillRect/>
          </a:stretch>
        </p:blipFill>
        <p:spPr>
          <a:xfrm>
            <a:off x="990089" y="2548952"/>
            <a:ext cx="16686198" cy="1615580"/>
          </a:xfrm>
          <a:prstGeom prst="rect">
            <a:avLst/>
          </a:prstGeom>
        </p:spPr>
      </p:pic>
      <p:sp>
        <p:nvSpPr>
          <p:cNvPr id="5" name="Rectangle: Rounded Corners 4"/>
          <p:cNvSpPr/>
          <p:nvPr/>
        </p:nvSpPr>
        <p:spPr>
          <a:xfrm>
            <a:off x="1084865" y="5318429"/>
            <a:ext cx="16671378" cy="1608083"/>
          </a:xfrm>
          <a:prstGeom prst="round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39" tIns="45719" rIns="91439" bIns="45719" rtlCol="0" anchor="ctr"/>
          <a:lstStyle/>
          <a:p>
            <a:pPr algn="ctr">
              <a:defRPr/>
            </a:pPr>
            <a:endParaRPr lang="en-US" dirty="0">
              <a:solidFill>
                <a:prstClr val="white"/>
              </a:solidFill>
              <a:latin typeface="Calibri" panose="020F0502020204030204"/>
            </a:endParaRPr>
          </a:p>
        </p:txBody>
      </p:sp>
      <p:sp>
        <p:nvSpPr>
          <p:cNvPr id="6" name="Rectangle: Rounded Corners 5"/>
          <p:cNvSpPr/>
          <p:nvPr/>
        </p:nvSpPr>
        <p:spPr>
          <a:xfrm>
            <a:off x="1004909" y="7948805"/>
            <a:ext cx="16671378" cy="1608083"/>
          </a:xfrm>
          <a:prstGeom prst="round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39" tIns="45719" rIns="91439" bIns="45719" rtlCol="0" anchor="ctr"/>
          <a:lstStyle/>
          <a:p>
            <a:pPr algn="ctr">
              <a:defRPr/>
            </a:pPr>
            <a:endParaRPr lang="en-US" dirty="0">
              <a:solidFill>
                <a:prstClr val="white"/>
              </a:solidFill>
              <a:latin typeface="Calibri" panose="020F0502020204030204"/>
            </a:endParaRPr>
          </a:p>
        </p:txBody>
      </p:sp>
      <p:sp>
        <p:nvSpPr>
          <p:cNvPr id="3" name="Content Placeholder 2"/>
          <p:cNvSpPr>
            <a:spLocks noGrp="1"/>
          </p:cNvSpPr>
          <p:nvPr>
            <p:ph idx="1"/>
          </p:nvPr>
        </p:nvSpPr>
        <p:spPr>
          <a:xfrm>
            <a:off x="1257300" y="2017986"/>
            <a:ext cx="16326508" cy="7966842"/>
          </a:xfrm>
        </p:spPr>
        <p:txBody>
          <a:bodyPr>
            <a:normAutofit fontScale="92500" lnSpcReduction="10000"/>
          </a:bodyPr>
          <a:lstStyle/>
          <a:p>
            <a:pPr marL="0" indent="0">
              <a:buNone/>
            </a:pPr>
            <a:r>
              <a:rPr lang="en-US" sz="2700" b="1" dirty="0">
                <a:solidFill>
                  <a:schemeClr val="bg1"/>
                </a:solidFill>
                <a:latin typeface="Times New Roman" panose="02020603050405020304" pitchFamily="18" charset="0"/>
                <a:cs typeface="Times New Roman" panose="02020603050405020304" pitchFamily="18" charset="0"/>
              </a:rPr>
              <a:t>Regular Feedback</a:t>
            </a:r>
          </a:p>
          <a:p>
            <a:pPr marL="0" indent="0">
              <a:buNone/>
            </a:pPr>
            <a:r>
              <a:rPr lang="en-US" sz="2700" dirty="0">
                <a:latin typeface="Times New Roman" panose="02020603050405020304" pitchFamily="18" charset="0"/>
                <a:cs typeface="Times New Roman" panose="02020603050405020304" pitchFamily="18" charset="0"/>
              </a:rPr>
              <a:t>Providing regular feedback to students during their clinical placements guides their learning and development and helps them understand their progress.   </a:t>
            </a:r>
          </a:p>
          <a:p>
            <a:pPr marL="0" indent="0">
              <a:buNone/>
            </a:pPr>
            <a:r>
              <a:rPr lang="en-US" sz="2700" b="1" dirty="0">
                <a:solidFill>
                  <a:srgbClr val="C00000"/>
                </a:solidFill>
                <a:latin typeface="Times New Roman" panose="02020603050405020304" pitchFamily="18" charset="0"/>
                <a:cs typeface="Times New Roman" panose="02020603050405020304" pitchFamily="18" charset="0"/>
              </a:rPr>
              <a:t>Example: </a:t>
            </a:r>
            <a:r>
              <a:rPr lang="en-US" sz="2700" dirty="0">
                <a:latin typeface="Times New Roman" panose="02020603050405020304" pitchFamily="18" charset="0"/>
                <a:cs typeface="Times New Roman" panose="02020603050405020304" pitchFamily="18" charset="0"/>
              </a:rPr>
              <a:t>Implementing </a:t>
            </a:r>
            <a:r>
              <a:rPr lang="en-US" sz="2700" b="1" dirty="0">
                <a:latin typeface="Times New Roman" panose="02020603050405020304" pitchFamily="18" charset="0"/>
                <a:cs typeface="Times New Roman" panose="02020603050405020304" pitchFamily="18" charset="0"/>
              </a:rPr>
              <a:t>weekly</a:t>
            </a:r>
            <a:r>
              <a:rPr lang="en-US" sz="2700" dirty="0">
                <a:latin typeface="Times New Roman" panose="02020603050405020304" pitchFamily="18" charset="0"/>
                <a:cs typeface="Times New Roman" panose="02020603050405020304" pitchFamily="18" charset="0"/>
              </a:rPr>
              <a:t> feedback sessions between </a:t>
            </a:r>
            <a:r>
              <a:rPr lang="en-US" sz="2700" b="1" dirty="0">
                <a:latin typeface="Times New Roman" panose="02020603050405020304" pitchFamily="18" charset="0"/>
                <a:cs typeface="Times New Roman" panose="02020603050405020304" pitchFamily="18" charset="0"/>
              </a:rPr>
              <a:t>students and preceptors </a:t>
            </a:r>
            <a:r>
              <a:rPr lang="en-US" sz="2700" dirty="0">
                <a:latin typeface="Times New Roman" panose="02020603050405020304" pitchFamily="18" charset="0"/>
                <a:cs typeface="Times New Roman" panose="02020603050405020304" pitchFamily="18" charset="0"/>
              </a:rPr>
              <a:t>to discuss strengths, areas for improvement, and goal setting.</a:t>
            </a:r>
          </a:p>
          <a:p>
            <a:pPr marL="0" indent="0">
              <a:buNone/>
            </a:pPr>
            <a:endParaRPr lang="en-US" sz="2700" b="1" dirty="0">
              <a:latin typeface="Times New Roman" panose="02020603050405020304" pitchFamily="18" charset="0"/>
              <a:cs typeface="Times New Roman" panose="02020603050405020304" pitchFamily="18" charset="0"/>
            </a:endParaRPr>
          </a:p>
          <a:p>
            <a:pPr marL="0" indent="0">
              <a:buNone/>
            </a:pPr>
            <a:r>
              <a:rPr lang="en-US" sz="2700" b="1" dirty="0">
                <a:solidFill>
                  <a:schemeClr val="bg1"/>
                </a:solidFill>
                <a:latin typeface="Times New Roman" panose="02020603050405020304" pitchFamily="18" charset="0"/>
                <a:cs typeface="Times New Roman" panose="02020603050405020304" pitchFamily="18" charset="0"/>
              </a:rPr>
              <a:t>Mitigating Bias</a:t>
            </a:r>
          </a:p>
          <a:p>
            <a:pPr marL="0" indent="0">
              <a:buNone/>
            </a:pPr>
            <a:endParaRPr lang="en-US" sz="2700" dirty="0">
              <a:latin typeface="Times New Roman" panose="02020603050405020304" pitchFamily="18" charset="0"/>
              <a:cs typeface="Times New Roman" panose="02020603050405020304" pitchFamily="18" charset="0"/>
            </a:endParaRPr>
          </a:p>
          <a:p>
            <a:pPr marL="0" indent="0">
              <a:buNone/>
            </a:pPr>
            <a:r>
              <a:rPr lang="en-US" sz="2700" dirty="0">
                <a:latin typeface="Times New Roman" panose="02020603050405020304" pitchFamily="18" charset="0"/>
                <a:cs typeface="Times New Roman" panose="02020603050405020304" pitchFamily="18" charset="0"/>
              </a:rPr>
              <a:t>Establishing mechanisms to mitigate bias in evaluation, such as using </a:t>
            </a:r>
            <a:r>
              <a:rPr lang="en-US" sz="2700" b="1" dirty="0">
                <a:latin typeface="Times New Roman" panose="02020603050405020304" pitchFamily="18" charset="0"/>
                <a:cs typeface="Times New Roman" panose="02020603050405020304" pitchFamily="18" charset="0"/>
              </a:rPr>
              <a:t>multiple assessors </a:t>
            </a:r>
            <a:r>
              <a:rPr lang="en-US" sz="2700" dirty="0">
                <a:latin typeface="Times New Roman" panose="02020603050405020304" pitchFamily="18" charset="0"/>
                <a:cs typeface="Times New Roman" panose="02020603050405020304" pitchFamily="18" charset="0"/>
              </a:rPr>
              <a:t>and </a:t>
            </a:r>
            <a:r>
              <a:rPr lang="en-US" sz="2700" b="1" dirty="0">
                <a:latin typeface="Times New Roman" panose="02020603050405020304" pitchFamily="18" charset="0"/>
                <a:cs typeface="Times New Roman" panose="02020603050405020304" pitchFamily="18" charset="0"/>
              </a:rPr>
              <a:t>diverse assessment </a:t>
            </a:r>
            <a:r>
              <a:rPr lang="en-US" sz="2700" dirty="0">
                <a:latin typeface="Times New Roman" panose="02020603050405020304" pitchFamily="18" charset="0"/>
                <a:cs typeface="Times New Roman" panose="02020603050405020304" pitchFamily="18" charset="0"/>
              </a:rPr>
              <a:t>methods, promotes fairness. </a:t>
            </a:r>
          </a:p>
          <a:p>
            <a:pPr marL="0" indent="0">
              <a:buNone/>
            </a:pPr>
            <a:r>
              <a:rPr lang="en-US" sz="2700" b="1" dirty="0">
                <a:solidFill>
                  <a:srgbClr val="C00000"/>
                </a:solidFill>
                <a:latin typeface="Times New Roman" panose="02020603050405020304" pitchFamily="18" charset="0"/>
                <a:cs typeface="Times New Roman" panose="02020603050405020304" pitchFamily="18" charset="0"/>
              </a:rPr>
              <a:t>Example: </a:t>
            </a:r>
            <a:r>
              <a:rPr lang="en-US" sz="2700" b="1" dirty="0">
                <a:latin typeface="Times New Roman" panose="02020603050405020304" pitchFamily="18" charset="0"/>
                <a:cs typeface="Times New Roman" panose="02020603050405020304" pitchFamily="18" charset="0"/>
              </a:rPr>
              <a:t>Rotating clinical assessors </a:t>
            </a:r>
            <a:r>
              <a:rPr lang="en-US" sz="2700" dirty="0">
                <a:latin typeface="Times New Roman" panose="02020603050405020304" pitchFamily="18" charset="0"/>
                <a:cs typeface="Times New Roman" panose="02020603050405020304" pitchFamily="18" charset="0"/>
              </a:rPr>
              <a:t>and using peer evaluations alongside preceptor assessments to provide a more comprehensive view of student performance.</a:t>
            </a:r>
          </a:p>
          <a:p>
            <a:pPr marL="0" indent="0">
              <a:buNone/>
            </a:pPr>
            <a:endParaRPr lang="en-US" sz="2700" b="1" dirty="0">
              <a:latin typeface="Times New Roman" panose="02020603050405020304" pitchFamily="18" charset="0"/>
              <a:cs typeface="Times New Roman" panose="02020603050405020304" pitchFamily="18" charset="0"/>
            </a:endParaRPr>
          </a:p>
          <a:p>
            <a:pPr marL="0" indent="0">
              <a:buNone/>
            </a:pPr>
            <a:r>
              <a:rPr lang="en-US" sz="2700" b="1" dirty="0">
                <a:solidFill>
                  <a:schemeClr val="bg1"/>
                </a:solidFill>
                <a:latin typeface="Times New Roman" panose="02020603050405020304" pitchFamily="18" charset="0"/>
                <a:cs typeface="Times New Roman" panose="02020603050405020304" pitchFamily="18" charset="0"/>
              </a:rPr>
              <a:t>Fair Workload Distribution   </a:t>
            </a:r>
          </a:p>
          <a:p>
            <a:pPr marL="0" indent="0">
              <a:buNone/>
            </a:pPr>
            <a:r>
              <a:rPr lang="en-US" sz="2700" dirty="0">
                <a:latin typeface="Times New Roman" panose="02020603050405020304" pitchFamily="18" charset="0"/>
                <a:cs typeface="Times New Roman" panose="02020603050405020304" pitchFamily="18" charset="0"/>
              </a:rPr>
              <a:t>Ensuring that clinical placements and assignments are </a:t>
            </a:r>
            <a:r>
              <a:rPr lang="en-US" sz="2700" b="1" dirty="0">
                <a:latin typeface="Times New Roman" panose="02020603050405020304" pitchFamily="18" charset="0"/>
                <a:cs typeface="Times New Roman" panose="02020603050405020304" pitchFamily="18" charset="0"/>
              </a:rPr>
              <a:t>distributed fairly </a:t>
            </a:r>
            <a:r>
              <a:rPr lang="en-US" sz="2700" dirty="0">
                <a:latin typeface="Times New Roman" panose="02020603050405020304" pitchFamily="18" charset="0"/>
                <a:cs typeface="Times New Roman" panose="02020603050405020304" pitchFamily="18" charset="0"/>
              </a:rPr>
              <a:t>among nursing students prevents inequities in learning opportunities. </a:t>
            </a:r>
          </a:p>
          <a:p>
            <a:pPr marL="0" indent="0">
              <a:buNone/>
            </a:pPr>
            <a:r>
              <a:rPr lang="en-US" sz="2700" b="1" dirty="0">
                <a:solidFill>
                  <a:srgbClr val="C00000"/>
                </a:solidFill>
                <a:latin typeface="Times New Roman" panose="02020603050405020304" pitchFamily="18" charset="0"/>
                <a:cs typeface="Times New Roman" panose="02020603050405020304" pitchFamily="18" charset="0"/>
              </a:rPr>
              <a:t>Example: </a:t>
            </a:r>
            <a:r>
              <a:rPr lang="en-US" sz="2700" dirty="0">
                <a:latin typeface="Times New Roman" panose="02020603050405020304" pitchFamily="18" charset="0"/>
                <a:cs typeface="Times New Roman" panose="02020603050405020304" pitchFamily="18" charset="0"/>
              </a:rPr>
              <a:t>Using a </a:t>
            </a:r>
            <a:r>
              <a:rPr lang="en-US" sz="2700" b="1" dirty="0">
                <a:latin typeface="Times New Roman" panose="02020603050405020304" pitchFamily="18" charset="0"/>
                <a:cs typeface="Times New Roman" panose="02020603050405020304" pitchFamily="18" charset="0"/>
              </a:rPr>
              <a:t>randomized or rotation-based system to assign clinical placements</a:t>
            </a:r>
            <a:r>
              <a:rPr lang="en-US" sz="2700" dirty="0">
                <a:latin typeface="Times New Roman" panose="02020603050405020304" pitchFamily="18" charset="0"/>
                <a:cs typeface="Times New Roman" panose="02020603050405020304" pitchFamily="18" charset="0"/>
              </a:rPr>
              <a:t>, rather than allowing students to self-select their placements based on personal preferences.</a:t>
            </a:r>
            <a:endParaRPr lang="ar-DZ" sz="27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257300" y="547690"/>
            <a:ext cx="15773400" cy="1049885"/>
          </a:xfrm>
          <a:solidFill>
            <a:schemeClr val="bg1">
              <a:lumMod val="95000"/>
            </a:schemeClr>
          </a:solidFill>
          <a:ln>
            <a:solidFill>
              <a:schemeClr val="tx1"/>
            </a:solidFill>
          </a:ln>
        </p:spPr>
        <p:txBody>
          <a:bodyPr>
            <a:normAutofit/>
          </a:bodyPr>
          <a:lstStyle/>
          <a:p>
            <a:pPr algn="ctr"/>
            <a:r>
              <a:rPr lang="en-US" sz="5400" dirty="0">
                <a:latin typeface="Times New Roman" panose="02020603050405020304" pitchFamily="18" charset="0"/>
                <a:cs typeface="Times New Roman" panose="02020603050405020304" pitchFamily="18" charset="0"/>
              </a:rPr>
              <a:t>Fairness in Clinical Evaluation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lstStyle/>
          <a:p>
            <a:r>
              <a:rPr lang="en-US" sz="4800" dirty="0">
                <a:latin typeface="Times New Roman" panose="02020603050405020304" pitchFamily="18" charset="0"/>
                <a:cs typeface="Times New Roman" panose="02020603050405020304" pitchFamily="18" charset="0"/>
                <a:sym typeface="+mn-ea"/>
              </a:rPr>
              <a:t>Identify One’s Own Values</a:t>
            </a:r>
          </a:p>
        </p:txBody>
      </p:sp>
      <p:sp>
        <p:nvSpPr>
          <p:cNvPr id="3" name="Content Placeholder 2"/>
          <p:cNvSpPr>
            <a:spLocks noGrp="1"/>
          </p:cNvSpPr>
          <p:nvPr>
            <p:ph idx="1"/>
          </p:nvPr>
        </p:nvSpPr>
        <p:spPr/>
        <p:txBody>
          <a:bodyPr/>
          <a:lstStyle/>
          <a:p>
            <a:pPr algn="just">
              <a:lnSpc>
                <a:spcPct val="150000"/>
              </a:lnSpc>
            </a:pPr>
            <a:r>
              <a:rPr lang="en-US" sz="3600" dirty="0">
                <a:latin typeface="Times New Roman" panose="02020603050405020304" pitchFamily="18" charset="0"/>
                <a:cs typeface="Times New Roman" panose="02020603050405020304" pitchFamily="18" charset="0"/>
              </a:rPr>
              <a:t>Teachers need to be </a:t>
            </a:r>
            <a:r>
              <a:rPr lang="en-US" sz="3600" dirty="0">
                <a:solidFill>
                  <a:srgbClr val="C00000"/>
                </a:solidFill>
                <a:latin typeface="Times New Roman" panose="02020603050405020304" pitchFamily="18" charset="0"/>
                <a:cs typeface="Times New Roman" panose="02020603050405020304" pitchFamily="18" charset="0"/>
              </a:rPr>
              <a:t>aware</a:t>
            </a:r>
            <a:r>
              <a:rPr lang="en-US" sz="3600" dirty="0">
                <a:latin typeface="Times New Roman" panose="02020603050405020304" pitchFamily="18" charset="0"/>
                <a:cs typeface="Times New Roman" panose="02020603050405020304" pitchFamily="18" charset="0"/>
              </a:rPr>
              <a:t> of their personal values, attitudes, beliefs, and biases, which may </a:t>
            </a:r>
            <a:r>
              <a:rPr lang="en-US" sz="3600" dirty="0">
                <a:solidFill>
                  <a:srgbClr val="C00000"/>
                </a:solidFill>
                <a:latin typeface="Times New Roman" panose="02020603050405020304" pitchFamily="18" charset="0"/>
                <a:cs typeface="Times New Roman" panose="02020603050405020304" pitchFamily="18" charset="0"/>
              </a:rPr>
              <a:t>influence</a:t>
            </a:r>
            <a:r>
              <a:rPr lang="en-US" sz="3600" dirty="0">
                <a:latin typeface="Times New Roman" panose="02020603050405020304" pitchFamily="18" charset="0"/>
                <a:cs typeface="Times New Roman" panose="02020603050405020304" pitchFamily="18" charset="0"/>
              </a:rPr>
              <a:t> the evaluation process. These can</a:t>
            </a:r>
            <a:r>
              <a:rPr lang="en-US" sz="3600" dirty="0">
                <a:solidFill>
                  <a:srgbClr val="C00000"/>
                </a:solidFill>
                <a:latin typeface="Times New Roman" panose="02020603050405020304" pitchFamily="18" charset="0"/>
                <a:cs typeface="Times New Roman" panose="02020603050405020304" pitchFamily="18" charset="0"/>
              </a:rPr>
              <a:t> affect</a:t>
            </a:r>
            <a:r>
              <a:rPr lang="en-US" sz="3600" dirty="0">
                <a:latin typeface="Times New Roman" panose="02020603050405020304" pitchFamily="18" charset="0"/>
                <a:cs typeface="Times New Roman" panose="02020603050405020304" pitchFamily="18" charset="0"/>
              </a:rPr>
              <a:t> both the </a:t>
            </a:r>
            <a:r>
              <a:rPr lang="en-US" sz="3600" dirty="0">
                <a:solidFill>
                  <a:srgbClr val="C00000"/>
                </a:solidFill>
                <a:latin typeface="Times New Roman" panose="02020603050405020304" pitchFamily="18" charset="0"/>
                <a:cs typeface="Times New Roman" panose="02020603050405020304" pitchFamily="18" charset="0"/>
              </a:rPr>
              <a:t>data collected </a:t>
            </a:r>
            <a:r>
              <a:rPr lang="en-US" sz="3600" dirty="0">
                <a:latin typeface="Times New Roman" panose="02020603050405020304" pitchFamily="18" charset="0"/>
                <a:cs typeface="Times New Roman" panose="02020603050405020304" pitchFamily="18" charset="0"/>
              </a:rPr>
              <a:t>about students and the </a:t>
            </a:r>
            <a:r>
              <a:rPr lang="en-US" sz="3600" dirty="0">
                <a:solidFill>
                  <a:srgbClr val="C00000"/>
                </a:solidFill>
                <a:latin typeface="Times New Roman" panose="02020603050405020304" pitchFamily="18" charset="0"/>
                <a:cs typeface="Times New Roman" panose="02020603050405020304" pitchFamily="18" charset="0"/>
              </a:rPr>
              <a:t>judgments made </a:t>
            </a:r>
            <a:r>
              <a:rPr lang="en-US" sz="3600" dirty="0">
                <a:latin typeface="Times New Roman" panose="02020603050405020304" pitchFamily="18" charset="0"/>
                <a:cs typeface="Times New Roman" panose="02020603050405020304" pitchFamily="18" charset="0"/>
              </a:rPr>
              <a:t>about performance. In addition, </a:t>
            </a:r>
            <a:r>
              <a:rPr lang="en-US" sz="3600" dirty="0">
                <a:solidFill>
                  <a:srgbClr val="C00000"/>
                </a:solidFill>
                <a:latin typeface="Times New Roman" panose="02020603050405020304" pitchFamily="18" charset="0"/>
                <a:cs typeface="Times New Roman" panose="02020603050405020304" pitchFamily="18" charset="0"/>
              </a:rPr>
              <a:t>students </a:t>
            </a:r>
            <a:r>
              <a:rPr lang="en-US" sz="3600" dirty="0">
                <a:latin typeface="Times New Roman" panose="02020603050405020304" pitchFamily="18" charset="0"/>
                <a:cs typeface="Times New Roman" panose="02020603050405020304" pitchFamily="18" charset="0"/>
              </a:rPr>
              <a:t>have </a:t>
            </a:r>
            <a:r>
              <a:rPr lang="en-US" sz="3600" dirty="0">
                <a:solidFill>
                  <a:srgbClr val="C00000"/>
                </a:solidFill>
                <a:latin typeface="Times New Roman" panose="02020603050405020304" pitchFamily="18" charset="0"/>
                <a:cs typeface="Times New Roman" panose="02020603050405020304" pitchFamily="18" charset="0"/>
              </a:rPr>
              <a:t>their own set of values</a:t>
            </a:r>
            <a:r>
              <a:rPr lang="en-US" sz="3600" dirty="0">
                <a:latin typeface="Times New Roman" panose="02020603050405020304" pitchFamily="18" charset="0"/>
                <a:cs typeface="Times New Roman" panose="02020603050405020304" pitchFamily="18" charset="0"/>
              </a:rPr>
              <a:t> and attitudes that influence their </a:t>
            </a:r>
            <a:r>
              <a:rPr lang="en-US" sz="3600" dirty="0">
                <a:solidFill>
                  <a:srgbClr val="C00000"/>
                </a:solidFill>
                <a:latin typeface="Times New Roman" panose="02020603050405020304" pitchFamily="18" charset="0"/>
                <a:cs typeface="Times New Roman" panose="02020603050405020304" pitchFamily="18" charset="0"/>
              </a:rPr>
              <a:t>self-evaluations</a:t>
            </a:r>
            <a:r>
              <a:rPr lang="en-US" sz="3600" dirty="0">
                <a:latin typeface="Times New Roman" panose="02020603050405020304" pitchFamily="18" charset="0"/>
                <a:cs typeface="Times New Roman" panose="02020603050405020304" pitchFamily="18" charset="0"/>
              </a:rPr>
              <a:t> of performance and their responses to the teacher’s evaluations and feedback. Students’ </a:t>
            </a:r>
            <a:r>
              <a:rPr lang="en-US" sz="3600" dirty="0">
                <a:solidFill>
                  <a:srgbClr val="C00000"/>
                </a:solidFill>
                <a:latin typeface="Times New Roman" panose="02020603050405020304" pitchFamily="18" charset="0"/>
                <a:cs typeface="Times New Roman" panose="02020603050405020304" pitchFamily="18" charset="0"/>
              </a:rPr>
              <a:t>acceptance</a:t>
            </a:r>
            <a:r>
              <a:rPr lang="en-US" sz="3600" dirty="0">
                <a:latin typeface="Times New Roman" panose="02020603050405020304" pitchFamily="18" charset="0"/>
                <a:cs typeface="Times New Roman" panose="02020603050405020304" pitchFamily="18" charset="0"/>
              </a:rPr>
              <a:t> of the teacher’s guidance in clinical practice and information provided to them for improving performance is affected by their </a:t>
            </a:r>
            <a:r>
              <a:rPr lang="en-US" sz="3600" dirty="0">
                <a:solidFill>
                  <a:srgbClr val="C00000"/>
                </a:solidFill>
                <a:latin typeface="Times New Roman" panose="02020603050405020304" pitchFamily="18" charset="0"/>
                <a:cs typeface="Times New Roman" panose="02020603050405020304" pitchFamily="18" charset="0"/>
              </a:rPr>
              <a:t>past experiences</a:t>
            </a:r>
            <a:r>
              <a:rPr lang="en-US" sz="3600" dirty="0">
                <a:latin typeface="Times New Roman" panose="02020603050405020304" pitchFamily="18" charset="0"/>
                <a:cs typeface="Times New Roman" panose="02020603050405020304" pitchFamily="18" charset="0"/>
              </a:rPr>
              <a:t> in clinical courses with other faculty.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1"/>
            </p:custDataLst>
          </p:nvPr>
        </p:nvGraphicFramePr>
        <p:xfrm>
          <a:off x="1081405" y="2028190"/>
          <a:ext cx="17207230" cy="9875520"/>
        </p:xfrm>
        <a:graphic>
          <a:graphicData uri="http://schemas.openxmlformats.org/drawingml/2006/table">
            <a:tbl>
              <a:tblPr firstRow="1" bandRow="1">
                <a:tableStyleId>{C083E6E3-FA7D-4D7B-A595-EF9225AFEA82}</a:tableStyleId>
              </a:tblPr>
              <a:tblGrid>
                <a:gridCol w="6607175">
                  <a:extLst>
                    <a:ext uri="{9D8B030D-6E8A-4147-A177-3AD203B41FA5}">
                      <a16:colId xmlns:a16="http://schemas.microsoft.com/office/drawing/2014/main" val="20000"/>
                    </a:ext>
                  </a:extLst>
                </a:gridCol>
                <a:gridCol w="10600055">
                  <a:extLst>
                    <a:ext uri="{9D8B030D-6E8A-4147-A177-3AD203B41FA5}">
                      <a16:colId xmlns:a16="http://schemas.microsoft.com/office/drawing/2014/main" val="20001"/>
                    </a:ext>
                  </a:extLst>
                </a:gridCol>
              </a:tblGrid>
              <a:tr h="8183880">
                <a:tc>
                  <a:txBody>
                    <a:bodyPr/>
                    <a:lstStyle/>
                    <a:p>
                      <a:pPr marL="0" algn="l" defTabSz="1371600" rtl="0" eaLnBrk="1" latinLnBrk="0" hangingPunct="1">
                        <a:lnSpc>
                          <a:spcPct val="150000"/>
                        </a:lnSpc>
                      </a:pPr>
                      <a:r>
                        <a:rPr lang="en-US" sz="3600" b="1" kern="1200" dirty="0">
                          <a:solidFill>
                            <a:srgbClr val="BF5711"/>
                          </a:solidFill>
                          <a:latin typeface="Times New Roman" panose="02020603050405020304" pitchFamily="18" charset="0"/>
                          <a:ea typeface="+mn-ea"/>
                          <a:cs typeface="Times New Roman" panose="02020603050405020304" pitchFamily="18" charset="0"/>
                        </a:rPr>
                        <a:t>Impact of Past Experiences on Student Responses</a:t>
                      </a:r>
                    </a:p>
                    <a:p>
                      <a:pPr marL="0" algn="l" defTabSz="1371600" rtl="0" eaLnBrk="1" latinLnBrk="0" hangingPunct="1">
                        <a:lnSpc>
                          <a:spcPct val="150000"/>
                        </a:lnSpc>
                      </a:pPr>
                      <a:endParaRPr lang="en-US" sz="3600" b="1" kern="1200" dirty="0">
                        <a:solidFill>
                          <a:srgbClr val="BF5711"/>
                        </a:solidFill>
                        <a:latin typeface="Times New Roman" panose="02020603050405020304" pitchFamily="18" charset="0"/>
                        <a:ea typeface="+mn-ea"/>
                        <a:cs typeface="Times New Roman" panose="02020603050405020304" pitchFamily="18" charset="0"/>
                      </a:endParaRPr>
                    </a:p>
                    <a:p>
                      <a:pPr marL="0" algn="l" defTabSz="1371600" rtl="0" eaLnBrk="1" latinLnBrk="0" hangingPunct="1">
                        <a:lnSpc>
                          <a:spcPct val="150000"/>
                        </a:lnSpc>
                      </a:pPr>
                      <a:endParaRPr lang="en-US" sz="3600" b="1" kern="1200" dirty="0">
                        <a:solidFill>
                          <a:srgbClr val="BF5711"/>
                        </a:solidFill>
                        <a:latin typeface="Times New Roman" panose="02020603050405020304" pitchFamily="18" charset="0"/>
                        <a:ea typeface="+mn-ea"/>
                        <a:cs typeface="Times New Roman" panose="02020603050405020304" pitchFamily="18" charset="0"/>
                      </a:endParaRPr>
                    </a:p>
                    <a:p>
                      <a:pPr marL="0" algn="l" defTabSz="1371600" rtl="0" eaLnBrk="1" latinLnBrk="0" hangingPunct="1">
                        <a:lnSpc>
                          <a:spcPct val="150000"/>
                        </a:lnSpc>
                      </a:pPr>
                      <a:endParaRPr lang="en-US" sz="3600" b="1" kern="1200" dirty="0">
                        <a:solidFill>
                          <a:srgbClr val="BF5711"/>
                        </a:solidFill>
                        <a:latin typeface="Times New Roman" panose="02020603050405020304" pitchFamily="18" charset="0"/>
                        <a:ea typeface="+mn-ea"/>
                        <a:cs typeface="Times New Roman" panose="02020603050405020304" pitchFamily="18" charset="0"/>
                      </a:endParaRPr>
                    </a:p>
                    <a:p>
                      <a:pPr marL="0" algn="l" defTabSz="1371600" rtl="0" eaLnBrk="1" latinLnBrk="0" hangingPunct="1">
                        <a:lnSpc>
                          <a:spcPct val="150000"/>
                        </a:lnSpc>
                      </a:pPr>
                      <a:r>
                        <a:rPr lang="en-US" sz="3600" dirty="0">
                          <a:solidFill>
                            <a:srgbClr val="BF5711"/>
                          </a:solidFill>
                          <a:latin typeface="Times New Roman" panose="02020603050405020304" pitchFamily="18" charset="0"/>
                          <a:cs typeface="Times New Roman" panose="02020603050405020304" pitchFamily="18" charset="0"/>
                          <a:sym typeface="+mn-ea"/>
                        </a:rPr>
                        <a:t>Teachers Guiding Students' Self-awareness of Values</a:t>
                      </a:r>
                      <a:endParaRPr lang="en-US" sz="3600" b="1" kern="1200" dirty="0">
                        <a:solidFill>
                          <a:srgbClr val="BF5711"/>
                        </a:solidFill>
                        <a:latin typeface="Times New Roman" panose="02020603050405020304" pitchFamily="18" charset="0"/>
                        <a:ea typeface="+mn-ea"/>
                        <a:cs typeface="Times New Roman" panose="02020603050405020304" pitchFamily="18" charset="0"/>
                      </a:endParaRPr>
                    </a:p>
                  </a:txBody>
                  <a:tcPr marL="137160" marR="137160" marT="68580" marB="68580"/>
                </a:tc>
                <a:tc>
                  <a:txBody>
                    <a:bodyPr/>
                    <a:lstStyle/>
                    <a:p>
                      <a:pPr>
                        <a:lnSpc>
                          <a:spcPct val="150000"/>
                        </a:lnSpc>
                      </a:pPr>
                      <a:r>
                        <a:rPr lang="en-US" sz="3200" b="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Example: </a:t>
                      </a:r>
                      <a:r>
                        <a:rPr lang="en-US" sz="3200" b="0" dirty="0">
                          <a:latin typeface="Times New Roman" panose="02020603050405020304" pitchFamily="18" charset="0"/>
                          <a:cs typeface="Times New Roman" panose="02020603050405020304" pitchFamily="18" charset="0"/>
                        </a:rPr>
                        <a:t>A nursing student who received consistent </a:t>
                      </a:r>
                      <a:r>
                        <a:rPr lang="en-US" sz="3200" b="1" dirty="0">
                          <a:latin typeface="Times New Roman" panose="02020603050405020304" pitchFamily="18" charset="0"/>
                          <a:cs typeface="Times New Roman" panose="02020603050405020304" pitchFamily="18" charset="0"/>
                        </a:rPr>
                        <a:t>positive reinforcement </a:t>
                      </a:r>
                      <a:r>
                        <a:rPr lang="en-US" sz="3200" b="0" dirty="0">
                          <a:latin typeface="Times New Roman" panose="02020603050405020304" pitchFamily="18" charset="0"/>
                          <a:cs typeface="Times New Roman" panose="02020603050405020304" pitchFamily="18" charset="0"/>
                        </a:rPr>
                        <a:t>and </a:t>
                      </a:r>
                      <a:r>
                        <a:rPr lang="en-US" sz="3200" b="1" dirty="0">
                          <a:latin typeface="Times New Roman" panose="02020603050405020304" pitchFamily="18" charset="0"/>
                          <a:cs typeface="Times New Roman" panose="02020603050405020304" pitchFamily="18" charset="0"/>
                        </a:rPr>
                        <a:t>mentorship</a:t>
                      </a:r>
                      <a:r>
                        <a:rPr lang="en-US" sz="3200" b="0" dirty="0">
                          <a:latin typeface="Times New Roman" panose="02020603050405020304" pitchFamily="18" charset="0"/>
                          <a:cs typeface="Times New Roman" panose="02020603050405020304" pitchFamily="18" charset="0"/>
                        </a:rPr>
                        <a:t> in a </a:t>
                      </a:r>
                      <a:r>
                        <a:rPr lang="en-US" sz="3200" b="1" dirty="0">
                          <a:latin typeface="Times New Roman" panose="02020603050405020304" pitchFamily="18" charset="0"/>
                          <a:cs typeface="Times New Roman" panose="02020603050405020304" pitchFamily="18" charset="0"/>
                        </a:rPr>
                        <a:t>previous clinical course </a:t>
                      </a:r>
                      <a:r>
                        <a:rPr lang="en-US" sz="3200" b="0" dirty="0">
                          <a:latin typeface="Times New Roman" panose="02020603050405020304" pitchFamily="18" charset="0"/>
                          <a:cs typeface="Times New Roman" panose="02020603050405020304" pitchFamily="18" charset="0"/>
                        </a:rPr>
                        <a:t>may approach new evaluations with </a:t>
                      </a:r>
                      <a:r>
                        <a:rPr lang="en-US" sz="3200" b="1" dirty="0">
                          <a:latin typeface="Times New Roman" panose="02020603050405020304" pitchFamily="18" charset="0"/>
                          <a:cs typeface="Times New Roman" panose="02020603050405020304" pitchFamily="18" charset="0"/>
                        </a:rPr>
                        <a:t>confidence and a willingness to engage </a:t>
                      </a:r>
                      <a:r>
                        <a:rPr lang="en-US" sz="3200" b="0" dirty="0">
                          <a:latin typeface="Times New Roman" panose="02020603050405020304" pitchFamily="18" charset="0"/>
                          <a:cs typeface="Times New Roman" panose="02020603050405020304" pitchFamily="18" charset="0"/>
                        </a:rPr>
                        <a:t>in reflective learning, leading to a more open and constructive response to feedback.</a:t>
                      </a:r>
                    </a:p>
                    <a:p>
                      <a:pPr>
                        <a:lnSpc>
                          <a:spcPct val="150000"/>
                        </a:lnSpc>
                      </a:pPr>
                      <a:endParaRPr lang="en-US" sz="3200" dirty="0">
                        <a:latin typeface="Times New Roman" panose="02020603050405020304" pitchFamily="18" charset="0"/>
                        <a:cs typeface="Times New Roman" panose="02020603050405020304" pitchFamily="18" charset="0"/>
                        <a:sym typeface="+mn-ea"/>
                      </a:endParaRPr>
                    </a:p>
                    <a:p>
                      <a:pPr>
                        <a:lnSpc>
                          <a:spcPct val="150000"/>
                        </a:lnSpc>
                      </a:pPr>
                      <a:r>
                        <a:rPr lang="en-US" sz="3200" dirty="0">
                          <a:latin typeface="Times New Roman" panose="02020603050405020304" pitchFamily="18" charset="0"/>
                          <a:cs typeface="Times New Roman" panose="02020603050405020304" pitchFamily="18" charset="0"/>
                          <a:sym typeface="+mn-ea"/>
                        </a:rPr>
                        <a:t>Example: </a:t>
                      </a:r>
                      <a:r>
                        <a:rPr lang="en-US" sz="3200" b="0" dirty="0">
                          <a:latin typeface="Times New Roman" panose="02020603050405020304" pitchFamily="18" charset="0"/>
                          <a:cs typeface="Times New Roman" panose="02020603050405020304" pitchFamily="18" charset="0"/>
                          <a:sym typeface="+mn-ea"/>
                        </a:rPr>
                        <a:t>A nursing instructor intervenes to help a student recognize that their personal </a:t>
                      </a:r>
                      <a:r>
                        <a:rPr lang="en-US" sz="3200" dirty="0">
                          <a:latin typeface="Times New Roman" panose="02020603050405020304" pitchFamily="18" charset="0"/>
                          <a:cs typeface="Times New Roman" panose="02020603050405020304" pitchFamily="18" charset="0"/>
                          <a:sym typeface="+mn-ea"/>
                        </a:rPr>
                        <a:t>value of individual achievement </a:t>
                      </a:r>
                      <a:r>
                        <a:rPr lang="en-US" sz="3200" b="0" dirty="0">
                          <a:latin typeface="Times New Roman" panose="02020603050405020304" pitchFamily="18" charset="0"/>
                          <a:cs typeface="Times New Roman" panose="02020603050405020304" pitchFamily="18" charset="0"/>
                          <a:sym typeface="+mn-ea"/>
                        </a:rPr>
                        <a:t>may be </a:t>
                      </a:r>
                      <a:r>
                        <a:rPr lang="en-US" sz="3200" dirty="0">
                          <a:latin typeface="Times New Roman" panose="02020603050405020304" pitchFamily="18" charset="0"/>
                          <a:cs typeface="Times New Roman" panose="02020603050405020304" pitchFamily="18" charset="0"/>
                          <a:sym typeface="+mn-ea"/>
                        </a:rPr>
                        <a:t>hindering their ability to collaborate effectively </a:t>
                      </a:r>
                      <a:r>
                        <a:rPr lang="en-US" sz="3200" b="0" dirty="0">
                          <a:latin typeface="Times New Roman" panose="02020603050405020304" pitchFamily="18" charset="0"/>
                          <a:cs typeface="Times New Roman" panose="02020603050405020304" pitchFamily="18" charset="0"/>
                          <a:sym typeface="+mn-ea"/>
                        </a:rPr>
                        <a:t>in a team-based clinical setting, leading to a discussion on the importance of teamwork in nursing practice and patient care.</a:t>
                      </a:r>
                      <a:endParaRPr lang="en-US" sz="3200" b="0" dirty="0">
                        <a:latin typeface="Times New Roman" panose="02020603050405020304" pitchFamily="18" charset="0"/>
                        <a:cs typeface="Times New Roman" panose="02020603050405020304" pitchFamily="18" charset="0"/>
                      </a:endParaRPr>
                    </a:p>
                    <a:p>
                      <a:pPr>
                        <a:lnSpc>
                          <a:spcPct val="150000"/>
                        </a:lnSpc>
                      </a:pPr>
                      <a:endParaRPr lang="en-US" sz="3200" b="0" dirty="0">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0"/>
                  </a:ext>
                </a:extLst>
              </a:tr>
              <a:tr h="960120">
                <a:tc>
                  <a:txBody>
                    <a:bodyPr/>
                    <a:lstStyle/>
                    <a:p>
                      <a:pPr marL="0" algn="l" defTabSz="1371600" rtl="0" eaLnBrk="1" latinLnBrk="0" hangingPunct="1">
                        <a:lnSpc>
                          <a:spcPct val="150000"/>
                        </a:lnSpc>
                      </a:pPr>
                      <a:endParaRPr lang="en-US" sz="3600" b="1" kern="1200" dirty="0">
                        <a:solidFill>
                          <a:srgbClr val="BF5711"/>
                        </a:solidFill>
                        <a:latin typeface="Times New Roman" panose="02020603050405020304" pitchFamily="18" charset="0"/>
                        <a:ea typeface="+mn-ea"/>
                        <a:cs typeface="Times New Roman" panose="02020603050405020304" pitchFamily="18" charset="0"/>
                      </a:endParaRPr>
                    </a:p>
                  </a:txBody>
                  <a:tcPr marL="137160" marR="137160" marT="68580" marB="68580"/>
                </a:tc>
                <a:tc>
                  <a:txBody>
                    <a:bodyPr/>
                    <a:lstStyle/>
                    <a:p>
                      <a:pPr>
                        <a:lnSpc>
                          <a:spcPct val="150000"/>
                        </a:lnSpc>
                      </a:pPr>
                      <a:endParaRPr lang="en-US" sz="3200" b="0" dirty="0">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935355" y="446405"/>
            <a:ext cx="15773400" cy="1284605"/>
          </a:xfrm>
          <a:solidFill>
            <a:schemeClr val="bg1">
              <a:lumMod val="95000"/>
            </a:schemeClr>
          </a:solidFill>
          <a:ln>
            <a:solidFill>
              <a:schemeClr val="tx1"/>
            </a:solidFill>
          </a:ln>
        </p:spPr>
        <p:txBody>
          <a:bodyPr>
            <a:normAutofit/>
          </a:bodyPr>
          <a:lstStyle/>
          <a:p>
            <a:pPr algn="ctr"/>
            <a:r>
              <a:rPr lang="en-US" sz="4300" dirty="0">
                <a:latin typeface="Times New Roman" panose="02020603050405020304" pitchFamily="18" charset="0"/>
                <a:cs typeface="Times New Roman" panose="02020603050405020304" pitchFamily="18" charset="0"/>
              </a:rPr>
              <a:t>Identify One’s Own Values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1"/>
            </p:custDataLst>
          </p:nvPr>
        </p:nvGraphicFramePr>
        <p:xfrm>
          <a:off x="1257300" y="1859915"/>
          <a:ext cx="16717645" cy="8209780"/>
        </p:xfrm>
        <a:graphic>
          <a:graphicData uri="http://schemas.openxmlformats.org/drawingml/2006/table">
            <a:tbl>
              <a:tblPr firstRow="1" bandRow="1">
                <a:tableStyleId>{C083E6E3-FA7D-4D7B-A595-EF9225AFEA82}</a:tableStyleId>
              </a:tblPr>
              <a:tblGrid>
                <a:gridCol w="7763510">
                  <a:extLst>
                    <a:ext uri="{9D8B030D-6E8A-4147-A177-3AD203B41FA5}">
                      <a16:colId xmlns:a16="http://schemas.microsoft.com/office/drawing/2014/main" val="20000"/>
                    </a:ext>
                  </a:extLst>
                </a:gridCol>
                <a:gridCol w="8954135">
                  <a:extLst>
                    <a:ext uri="{9D8B030D-6E8A-4147-A177-3AD203B41FA5}">
                      <a16:colId xmlns:a16="http://schemas.microsoft.com/office/drawing/2014/main" val="20001"/>
                    </a:ext>
                  </a:extLst>
                </a:gridCol>
              </a:tblGrid>
              <a:tr h="4872220">
                <a:tc>
                  <a:txBody>
                    <a:bodyPr/>
                    <a:lstStyle/>
                    <a:p>
                      <a:pPr>
                        <a:lnSpc>
                          <a:spcPct val="150000"/>
                        </a:lnSpc>
                      </a:pPr>
                      <a:r>
                        <a:rPr lang="en-US" sz="3600" b="1" dirty="0">
                          <a:solidFill>
                            <a:srgbClr val="BF5711"/>
                          </a:solidFill>
                          <a:latin typeface="Times New Roman" panose="02020603050405020304" pitchFamily="18" charset="0"/>
                          <a:cs typeface="Times New Roman" panose="02020603050405020304" pitchFamily="18" charset="0"/>
                        </a:rPr>
                        <a:t>Personal Values and Biases Influencing Evaluation</a:t>
                      </a:r>
                    </a:p>
                  </a:txBody>
                  <a:tcPr marL="137160" marR="137160" marT="68580" marB="68580"/>
                </a:tc>
                <a:tc>
                  <a:txBody>
                    <a:bodyPr/>
                    <a:lstStyle/>
                    <a:p>
                      <a:pPr>
                        <a:lnSpc>
                          <a:spcPct val="150000"/>
                        </a:lnSpc>
                      </a:pPr>
                      <a:r>
                        <a:rPr lang="en-US" sz="3200" b="1" dirty="0">
                          <a:latin typeface="Times New Roman" panose="02020603050405020304" pitchFamily="18" charset="0"/>
                          <a:cs typeface="Times New Roman" panose="02020603050405020304" pitchFamily="18" charset="0"/>
                        </a:rPr>
                        <a:t>Example: </a:t>
                      </a:r>
                      <a:r>
                        <a:rPr lang="en-US" sz="3200" b="0" dirty="0">
                          <a:latin typeface="Times New Roman" panose="02020603050405020304" pitchFamily="18" charset="0"/>
                          <a:cs typeface="Times New Roman" panose="02020603050405020304" pitchFamily="18" charset="0"/>
                        </a:rPr>
                        <a:t>A nursing </a:t>
                      </a:r>
                      <a:r>
                        <a:rPr lang="en-US" sz="3200" b="1" dirty="0">
                          <a:latin typeface="Times New Roman" panose="02020603050405020304" pitchFamily="18" charset="0"/>
                          <a:cs typeface="Times New Roman" panose="02020603050405020304" pitchFamily="18" charset="0"/>
                        </a:rPr>
                        <a:t>instructor</a:t>
                      </a:r>
                      <a:r>
                        <a:rPr lang="en-US" sz="3200" b="0" dirty="0">
                          <a:latin typeface="Times New Roman" panose="02020603050405020304" pitchFamily="18" charset="0"/>
                          <a:cs typeface="Times New Roman" panose="02020603050405020304" pitchFamily="18" charset="0"/>
                        </a:rPr>
                        <a:t> who values assertiveness and confidence may </a:t>
                      </a:r>
                      <a:r>
                        <a:rPr lang="en-US" sz="3200" b="1" dirty="0">
                          <a:latin typeface="Times New Roman" panose="02020603050405020304" pitchFamily="18" charset="0"/>
                          <a:cs typeface="Times New Roman" panose="02020603050405020304" pitchFamily="18" charset="0"/>
                        </a:rPr>
                        <a:t>unconsciously</a:t>
                      </a:r>
                      <a:r>
                        <a:rPr lang="en-US" sz="3200" b="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favor students </a:t>
                      </a:r>
                      <a:r>
                        <a:rPr lang="en-US" sz="3200" b="0" dirty="0">
                          <a:latin typeface="Times New Roman" panose="02020603050405020304" pitchFamily="18" charset="0"/>
                          <a:cs typeface="Times New Roman" panose="02020603050405020304" pitchFamily="18" charset="0"/>
                        </a:rPr>
                        <a:t>who exhibit these traits during patient interactions, potentially overlooking the importance of active listening and empathy in nursing care.</a:t>
                      </a:r>
                    </a:p>
                  </a:txBody>
                  <a:tcPr marL="137160" marR="137160" marT="68580" marB="68580"/>
                </a:tc>
                <a:extLst>
                  <a:ext uri="{0D108BD9-81ED-4DB2-BD59-A6C34878D82A}">
                    <a16:rowId xmlns:a16="http://schemas.microsoft.com/office/drawing/2014/main" val="10000"/>
                  </a:ext>
                </a:extLst>
              </a:tr>
              <a:tr h="3092801">
                <a:tc>
                  <a:txBody>
                    <a:bodyPr/>
                    <a:lstStyle/>
                    <a:p>
                      <a:pPr>
                        <a:lnSpc>
                          <a:spcPct val="150000"/>
                        </a:lnSpc>
                      </a:pPr>
                      <a:r>
                        <a:rPr lang="en-US" sz="3200" b="1" dirty="0">
                          <a:solidFill>
                            <a:srgbClr val="BF5711"/>
                          </a:solidFill>
                          <a:latin typeface="Times New Roman" panose="02020603050405020304" pitchFamily="18" charset="0"/>
                          <a:cs typeface="Times New Roman" panose="02020603050405020304" pitchFamily="18" charset="0"/>
                        </a:rPr>
                        <a:t>Students' Values and Attitudes Impacting Self-evaluation</a:t>
                      </a:r>
                    </a:p>
                  </a:txBody>
                  <a:tcPr marL="137160" marR="137160" marT="68580" marB="68580"/>
                </a:tc>
                <a:tc>
                  <a:txBody>
                    <a:bodyPr/>
                    <a:lstStyle/>
                    <a:p>
                      <a:pPr>
                        <a:lnSpc>
                          <a:spcPct val="150000"/>
                        </a:lnSpc>
                      </a:pPr>
                      <a:r>
                        <a:rPr lang="en-US" sz="2800" b="1" dirty="0">
                          <a:latin typeface="Times New Roman" panose="02020603050405020304" pitchFamily="18" charset="0"/>
                          <a:cs typeface="Times New Roman" panose="02020603050405020304" pitchFamily="18" charset="0"/>
                        </a:rPr>
                        <a:t>Example: </a:t>
                      </a:r>
                      <a:r>
                        <a:rPr lang="en-US" sz="2800" b="0" dirty="0">
                          <a:latin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cs typeface="Times New Roman" panose="02020603050405020304" pitchFamily="18" charset="0"/>
                        </a:rPr>
                        <a:t>nursing student</a:t>
                      </a:r>
                      <a:r>
                        <a:rPr lang="en-US" sz="2800" b="0" dirty="0">
                          <a:latin typeface="Times New Roman" panose="02020603050405020304" pitchFamily="18" charset="0"/>
                          <a:cs typeface="Times New Roman" panose="02020603050405020304" pitchFamily="18" charset="0"/>
                        </a:rPr>
                        <a:t>, influenced by a value of </a:t>
                      </a:r>
                      <a:r>
                        <a:rPr lang="en-US" sz="2800" b="1" dirty="0">
                          <a:latin typeface="Times New Roman" panose="02020603050405020304" pitchFamily="18" charset="0"/>
                          <a:cs typeface="Times New Roman" panose="02020603050405020304" pitchFamily="18" charset="0"/>
                        </a:rPr>
                        <a:t>independence</a:t>
                      </a:r>
                      <a:r>
                        <a:rPr lang="en-US" sz="2800" b="0" dirty="0">
                          <a:latin typeface="Times New Roman" panose="02020603050405020304" pitchFamily="18" charset="0"/>
                          <a:cs typeface="Times New Roman" panose="02020603050405020304" pitchFamily="18" charset="0"/>
                        </a:rPr>
                        <a:t>, may </a:t>
                      </a:r>
                      <a:r>
                        <a:rPr lang="en-US" sz="2800" b="1" dirty="0">
                          <a:latin typeface="Times New Roman" panose="02020603050405020304" pitchFamily="18" charset="0"/>
                          <a:cs typeface="Times New Roman" panose="02020603050405020304" pitchFamily="18" charset="0"/>
                        </a:rPr>
                        <a:t>prioritize working autonomously </a:t>
                      </a:r>
                      <a:r>
                        <a:rPr lang="en-US" sz="2800" b="0" dirty="0">
                          <a:latin typeface="Times New Roman" panose="02020603050405020304" pitchFamily="18" charset="0"/>
                          <a:cs typeface="Times New Roman" panose="02020603050405020304" pitchFamily="18" charset="0"/>
                        </a:rPr>
                        <a:t>during self-evaluation, potentially overlooking the importance of </a:t>
                      </a:r>
                      <a:r>
                        <a:rPr lang="en-US" sz="2800" b="1" dirty="0">
                          <a:latin typeface="Times New Roman" panose="02020603050405020304" pitchFamily="18" charset="0"/>
                          <a:cs typeface="Times New Roman" panose="02020603050405020304" pitchFamily="18" charset="0"/>
                        </a:rPr>
                        <a:t>effective teamwork </a:t>
                      </a:r>
                      <a:r>
                        <a:rPr lang="en-US" sz="2800" b="0" dirty="0">
                          <a:latin typeface="Times New Roman" panose="02020603050405020304" pitchFamily="18" charset="0"/>
                          <a:cs typeface="Times New Roman" panose="02020603050405020304" pitchFamily="18" charset="0"/>
                        </a:rPr>
                        <a:t>and collaboration in providing comprehensive patient care.</a:t>
                      </a:r>
                    </a:p>
                  </a:txBody>
                  <a:tcPr marL="137160" marR="137160" marT="68580" marB="68580"/>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935184" y="446378"/>
            <a:ext cx="15773400" cy="1129504"/>
          </a:xfrm>
          <a:solidFill>
            <a:schemeClr val="bg1">
              <a:lumMod val="95000"/>
            </a:schemeClr>
          </a:solidFill>
          <a:ln>
            <a:solidFill>
              <a:schemeClr val="tx1"/>
            </a:solidFill>
          </a:ln>
        </p:spPr>
        <p:txBody>
          <a:bodyPr>
            <a:normAutofit/>
          </a:bodyPr>
          <a:lstStyle/>
          <a:p>
            <a:pPr algn="ctr"/>
            <a:r>
              <a:rPr lang="en-US" sz="4300" dirty="0">
                <a:latin typeface="Times New Roman" panose="02020603050405020304" pitchFamily="18" charset="0"/>
                <a:cs typeface="Times New Roman" panose="02020603050405020304" pitchFamily="18" charset="0"/>
              </a:rPr>
              <a:t>Identify One’s Own Values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Clinical evaluation based on competences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It is a new approach in nursing evaluation, focusing on the practical performance of the student in the specific competencies required for professional activities.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following are some examples of the clinical evaluation based on competences: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Clinical evaluation based on competences</a:t>
            </a:r>
          </a:p>
        </p:txBody>
      </p:sp>
      <p:sp>
        <p:nvSpPr>
          <p:cNvPr id="3" name="Content Placeholder 2"/>
          <p:cNvSpPr>
            <a:spLocks noGrp="1"/>
          </p:cNvSpPr>
          <p:nvPr>
            <p:ph idx="1"/>
          </p:nvPr>
        </p:nvSpPr>
        <p:spPr/>
        <p:txBody>
          <a:bodyPr/>
          <a:lstStyle/>
          <a:p>
            <a:pPr>
              <a:buNone/>
            </a:pPr>
            <a:r>
              <a:rPr lang="en-US"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Example1:</a:t>
            </a:r>
            <a:r>
              <a:rPr lang="en-US" sz="3200" b="1" dirty="0">
                <a:latin typeface="Times New Roman" panose="02020603050405020304" pitchFamily="18" charset="0"/>
                <a:cs typeface="Times New Roman" panose="02020603050405020304" pitchFamily="18" charset="0"/>
              </a:rPr>
              <a:t>Administering Intramuscular (IM) Injection</a:t>
            </a: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Competencies Evaluated:</a:t>
            </a:r>
            <a:endParaRPr lang="en-US" sz="3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Knowledge of anatomy and proper injection sites.</a:t>
            </a: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Use of aseptic technique.</a:t>
            </a: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Patient identification and safety procedures.</a:t>
            </a: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Effective communication with the patient.</a:t>
            </a: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Evaluation Method:</a:t>
            </a:r>
            <a:endParaRPr lang="en-US" sz="3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Direct observation with a </a:t>
            </a:r>
            <a:r>
              <a:rPr lang="en-US" sz="3200" b="1" dirty="0">
                <a:latin typeface="Times New Roman" panose="02020603050405020304" pitchFamily="18" charset="0"/>
                <a:cs typeface="Times New Roman" panose="02020603050405020304" pitchFamily="18" charset="0"/>
              </a:rPr>
              <a:t>skills checklist</a:t>
            </a:r>
            <a:r>
              <a:rPr lang="en-US" sz="32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Use of </a:t>
            </a:r>
            <a:r>
              <a:rPr lang="en-US" sz="3200" b="1" dirty="0">
                <a:latin typeface="Times New Roman" panose="02020603050405020304" pitchFamily="18" charset="0"/>
                <a:cs typeface="Times New Roman" panose="02020603050405020304" pitchFamily="18" charset="0"/>
              </a:rPr>
              <a:t>Objective Structured Clinical Examination (OSCE)</a:t>
            </a:r>
            <a:r>
              <a:rPr lang="en-US" sz="32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Feedback session based on performance.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Clinical evaluation based on competences</a:t>
            </a:r>
          </a:p>
        </p:txBody>
      </p:sp>
      <p:sp>
        <p:nvSpPr>
          <p:cNvPr id="3" name="Content Placeholder 2"/>
          <p:cNvSpPr>
            <a:spLocks noGrp="1"/>
          </p:cNvSpPr>
          <p:nvPr>
            <p:ph idx="1"/>
          </p:nvPr>
        </p:nvSpPr>
        <p:spPr/>
        <p:txBody>
          <a:bodyPr/>
          <a:lstStyle/>
          <a:p>
            <a:pPr>
              <a:buNone/>
            </a:pPr>
            <a:r>
              <a:rPr lang="en-US" sz="3200" b="1" dirty="0">
                <a:latin typeface="Times New Roman" panose="02020603050405020304" pitchFamily="18" charset="0"/>
                <a:cs typeface="Times New Roman" panose="02020603050405020304" pitchFamily="18" charset="0"/>
              </a:rPr>
              <a:t>Example2: Managing a Patient with Diabetes</a:t>
            </a: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Competencies Evaluated:</a:t>
            </a:r>
            <a:endParaRPr lang="en-US" sz="3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Knowledge of diabetes pathophysiology and medications.</a:t>
            </a: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Patient education skills (e.g., teaching insulin use or diet).</a:t>
            </a: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Monitoring blood glucose and recognizing hypo/hyperglycemia.</a:t>
            </a: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Coordinating with interdisciplinary team.</a:t>
            </a: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Evaluation Method:</a:t>
            </a:r>
            <a:endParaRPr lang="en-US" sz="3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Case-based discussion (CBD).</a:t>
            </a: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Scenario-based simulation with role-play.</a:t>
            </a: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Chart review and evaluation of nursing documentation.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lstStyle/>
          <a:p>
            <a:r>
              <a:rPr lang="en-US" sz="5400" b="1" dirty="0">
                <a:solidFill>
                  <a:srgbClr val="000000"/>
                </a:solidFill>
                <a:latin typeface="Times New Roman" panose="02020603050405020304" pitchFamily="18" charset="0"/>
                <a:cs typeface="Times New Roman" panose="02020603050405020304" pitchFamily="18" charset="0"/>
              </a:rPr>
              <a:t>Base Clinical Evaluation on Predetermined </a:t>
            </a:r>
            <a:br>
              <a:rPr lang="en-US" sz="5400" b="1" dirty="0">
                <a:solidFill>
                  <a:srgbClr val="000000"/>
                </a:solidFill>
                <a:latin typeface="Times New Roman" panose="02020603050405020304" pitchFamily="18" charset="0"/>
                <a:cs typeface="Times New Roman" panose="02020603050405020304" pitchFamily="18" charset="0"/>
              </a:rPr>
            </a:br>
            <a:r>
              <a:rPr lang="en-US" sz="5400" b="1" dirty="0">
                <a:solidFill>
                  <a:srgbClr val="000000"/>
                </a:solidFill>
                <a:latin typeface="Times New Roman" panose="02020603050405020304" pitchFamily="18" charset="0"/>
                <a:cs typeface="Times New Roman" panose="02020603050405020304" pitchFamily="18" charset="0"/>
              </a:rPr>
              <a:t>Outcomes or Competencies</a:t>
            </a:r>
            <a:endParaRPr lang="en-US" dirty="0"/>
          </a:p>
        </p:txBody>
      </p:sp>
      <p:sp>
        <p:nvSpPr>
          <p:cNvPr id="3" name="Content Placeholder 2"/>
          <p:cNvSpPr>
            <a:spLocks noGrp="1"/>
          </p:cNvSpPr>
          <p:nvPr>
            <p:ph idx="1"/>
          </p:nvPr>
        </p:nvSpPr>
        <p:spPr/>
        <p:txBody>
          <a:bodyPr/>
          <a:lstStyle/>
          <a:p>
            <a:pPr lvl="0" algn="just">
              <a:lnSpc>
                <a:spcPct val="150000"/>
              </a:lnSpc>
            </a:pPr>
            <a:r>
              <a:rPr lang="en-US" sz="4000" dirty="0">
                <a:solidFill>
                  <a:srgbClr val="000000"/>
                </a:solidFill>
                <a:latin typeface="Times New Roman" panose="02020603050405020304" pitchFamily="18" charset="0"/>
                <a:cs typeface="Times New Roman" panose="02020603050405020304" pitchFamily="18" charset="0"/>
              </a:rPr>
              <a:t>Clinical evaluation should be </a:t>
            </a:r>
            <a:r>
              <a:rPr lang="en-US" sz="4000" b="1" dirty="0">
                <a:solidFill>
                  <a:srgbClr val="C0504D">
                    <a:lumMod val="50000"/>
                  </a:srgbClr>
                </a:solidFill>
                <a:latin typeface="Times New Roman" panose="02020603050405020304" pitchFamily="18" charset="0"/>
                <a:cs typeface="Times New Roman" panose="02020603050405020304" pitchFamily="18" charset="0"/>
              </a:rPr>
              <a:t>based on </a:t>
            </a:r>
            <a:r>
              <a:rPr lang="en-US" sz="4000" b="1" u="sng" dirty="0">
                <a:solidFill>
                  <a:srgbClr val="C0504D">
                    <a:lumMod val="50000"/>
                  </a:srgbClr>
                </a:solidFill>
                <a:latin typeface="Times New Roman" panose="02020603050405020304" pitchFamily="18" charset="0"/>
                <a:cs typeface="Times New Roman" panose="02020603050405020304" pitchFamily="18" charset="0"/>
              </a:rPr>
              <a:t>preset</a:t>
            </a:r>
            <a:r>
              <a:rPr lang="en-US" sz="4000" b="1" dirty="0">
                <a:solidFill>
                  <a:srgbClr val="C0504D">
                    <a:lumMod val="50000"/>
                  </a:srgbClr>
                </a:solidFill>
                <a:latin typeface="Times New Roman" panose="02020603050405020304" pitchFamily="18" charset="0"/>
                <a:cs typeface="Times New Roman" panose="02020603050405020304" pitchFamily="18" charset="0"/>
              </a:rPr>
              <a:t> outcomes, clinical objectives, or competencies </a:t>
            </a:r>
            <a:r>
              <a:rPr lang="en-US" sz="4000" dirty="0">
                <a:solidFill>
                  <a:srgbClr val="000000"/>
                </a:solidFill>
                <a:latin typeface="Times New Roman" panose="02020603050405020304" pitchFamily="18" charset="0"/>
                <a:cs typeface="Times New Roman" panose="02020603050405020304" pitchFamily="18" charset="0"/>
              </a:rPr>
              <a:t>that are then used </a:t>
            </a:r>
            <a:r>
              <a:rPr lang="en-US" sz="4000" dirty="0">
                <a:solidFill>
                  <a:srgbClr val="C00000"/>
                </a:solidFill>
                <a:latin typeface="Times New Roman" panose="02020603050405020304" pitchFamily="18" charset="0"/>
                <a:cs typeface="Times New Roman" panose="02020603050405020304" pitchFamily="18" charset="0"/>
              </a:rPr>
              <a:t>to guide the evaluation process</a:t>
            </a:r>
            <a:r>
              <a:rPr lang="en-US" sz="4000" dirty="0">
                <a:solidFill>
                  <a:srgbClr val="000000"/>
                </a:solidFill>
                <a:latin typeface="Times New Roman" panose="02020603050405020304" pitchFamily="18" charset="0"/>
                <a:cs typeface="Times New Roman" panose="02020603050405020304" pitchFamily="18" charset="0"/>
              </a:rPr>
              <a:t>.</a:t>
            </a:r>
          </a:p>
          <a:p>
            <a:pPr lvl="0" algn="just">
              <a:lnSpc>
                <a:spcPct val="150000"/>
              </a:lnSpc>
            </a:pPr>
            <a:endParaRPr lang="en-US" sz="18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en-US" sz="4000" dirty="0">
                <a:solidFill>
                  <a:srgbClr val="000000"/>
                </a:solidFill>
                <a:latin typeface="Times New Roman" panose="02020603050405020304" pitchFamily="18" charset="0"/>
                <a:cs typeface="Times New Roman" panose="02020603050405020304" pitchFamily="18" charset="0"/>
              </a:rPr>
              <a:t>These outcomes or competencies </a:t>
            </a:r>
            <a:r>
              <a:rPr lang="en-US" sz="4000" b="1" dirty="0">
                <a:solidFill>
                  <a:srgbClr val="C00000"/>
                </a:solidFill>
                <a:latin typeface="Times New Roman" panose="02020603050405020304" pitchFamily="18" charset="0"/>
                <a:cs typeface="Times New Roman" panose="02020603050405020304" pitchFamily="18" charset="0"/>
              </a:rPr>
              <a:t>provide a framework</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a:solidFill>
                  <a:srgbClr val="000000"/>
                </a:solidFill>
                <a:latin typeface="Times New Roman" panose="02020603050405020304" pitchFamily="18" charset="0"/>
                <a:cs typeface="Times New Roman" panose="02020603050405020304" pitchFamily="18" charset="0"/>
              </a:rPr>
              <a:t>for faculty members to use in observing performance and for arriving at judgments about achievement in clinical practice. </a:t>
            </a:r>
          </a:p>
          <a:p>
            <a:pPr lvl="0" algn="just">
              <a:lnSpc>
                <a:spcPct val="150000"/>
              </a:lnSpc>
            </a:pPr>
            <a:endParaRPr lang="en-US" sz="3600" dirty="0">
              <a:solidFill>
                <a:srgbClr val="000000"/>
              </a:solidFill>
              <a:latin typeface="Times New Roman" panose="02020603050405020304" pitchFamily="18" charset="0"/>
              <a:cs typeface="Times New Roman" panose="02020603050405020304" pitchFamily="18" charset="0"/>
            </a:endParaRPr>
          </a:p>
          <a:p>
            <a:pPr>
              <a:lnSpc>
                <a:spcPct val="150000"/>
              </a:lnSpc>
            </a:pPr>
            <a:endParaRPr lang="en-US" sz="6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lstStyle/>
          <a:p>
            <a:r>
              <a:rPr lang="en-US" sz="5400" b="1" dirty="0">
                <a:solidFill>
                  <a:srgbClr val="000000"/>
                </a:solidFill>
                <a:latin typeface="Times New Roman" panose="02020603050405020304" pitchFamily="18" charset="0"/>
                <a:cs typeface="Times New Roman" panose="02020603050405020304" pitchFamily="18" charset="0"/>
              </a:rPr>
              <a:t>Base Clinical Evaluation on Predetermined </a:t>
            </a:r>
            <a:br>
              <a:rPr lang="en-US" sz="5400" b="1" dirty="0">
                <a:solidFill>
                  <a:srgbClr val="000000"/>
                </a:solidFill>
                <a:latin typeface="Times New Roman" panose="02020603050405020304" pitchFamily="18" charset="0"/>
                <a:cs typeface="Times New Roman" panose="02020603050405020304" pitchFamily="18" charset="0"/>
              </a:rPr>
            </a:br>
            <a:r>
              <a:rPr lang="en-US" sz="5400" b="1" dirty="0">
                <a:solidFill>
                  <a:srgbClr val="000000"/>
                </a:solidFill>
                <a:latin typeface="Times New Roman" panose="02020603050405020304" pitchFamily="18" charset="0"/>
                <a:cs typeface="Times New Roman" panose="02020603050405020304" pitchFamily="18" charset="0"/>
              </a:rPr>
              <a:t>Outcomes or Competencies cont., </a:t>
            </a:r>
            <a:endParaRPr lang="en-US" dirty="0"/>
          </a:p>
        </p:txBody>
      </p:sp>
      <p:sp>
        <p:nvSpPr>
          <p:cNvPr id="3" name="Content Placeholder 2"/>
          <p:cNvSpPr>
            <a:spLocks noGrp="1"/>
          </p:cNvSpPr>
          <p:nvPr>
            <p:ph idx="1"/>
          </p:nvPr>
        </p:nvSpPr>
        <p:spPr>
          <a:xfrm>
            <a:off x="1251284" y="2592805"/>
            <a:ext cx="15785432" cy="6788945"/>
          </a:xfrm>
        </p:spPr>
        <p:txBody>
          <a:bodyPr/>
          <a:lstStyle/>
          <a:p>
            <a:pPr marL="0" lvl="0" indent="0" algn="just">
              <a:lnSpc>
                <a:spcPct val="150000"/>
              </a:lnSpc>
              <a:buNone/>
            </a:pPr>
            <a:r>
              <a:rPr lang="en-US" sz="3600" b="1" dirty="0">
                <a:solidFill>
                  <a:srgbClr val="000000"/>
                </a:solidFill>
                <a:latin typeface="Times New Roman" panose="02020603050405020304" pitchFamily="18" charset="0"/>
                <a:cs typeface="Times New Roman" panose="02020603050405020304" pitchFamily="18" charset="0"/>
              </a:rPr>
              <a:t>Example </a:t>
            </a:r>
            <a:endParaRPr lang="en-US" sz="3600" dirty="0">
              <a:solidFill>
                <a:srgbClr val="000000"/>
              </a:solidFill>
              <a:latin typeface="Times New Roman" panose="02020603050405020304" pitchFamily="18" charset="0"/>
              <a:cs typeface="Times New Roman" panose="02020603050405020304" pitchFamily="18" charset="0"/>
            </a:endParaRPr>
          </a:p>
          <a:p>
            <a:pPr marL="0" lvl="0" indent="0" algn="just">
              <a:lnSpc>
                <a:spcPct val="150000"/>
              </a:lnSpc>
              <a:buNone/>
            </a:pPr>
            <a:r>
              <a:rPr lang="en-US" sz="3600" dirty="0">
                <a:solidFill>
                  <a:srgbClr val="000000"/>
                </a:solidFill>
                <a:latin typeface="Times New Roman" panose="02020603050405020304" pitchFamily="18" charset="0"/>
                <a:cs typeface="Times New Roman" panose="02020603050405020304" pitchFamily="18" charset="0"/>
              </a:rPr>
              <a:t>If the competencies relate to developing communication skills, then the learning activities, whether in the patient care setting, as part </a:t>
            </a:r>
            <a:r>
              <a:rPr lang="en-US" sz="3600" b="1" dirty="0">
                <a:solidFill>
                  <a:srgbClr val="000000"/>
                </a:solidFill>
                <a:latin typeface="Times New Roman" panose="02020603050405020304" pitchFamily="18" charset="0"/>
                <a:cs typeface="Times New Roman" panose="02020603050405020304" pitchFamily="18" charset="0"/>
              </a:rPr>
              <a:t>of a simulation, or in the learning laboratory, should assist students in learning how to communicate</a:t>
            </a:r>
            <a:r>
              <a:rPr lang="en-US" sz="3600" dirty="0">
                <a:solidFill>
                  <a:srgbClr val="000000"/>
                </a:solidFill>
                <a:latin typeface="Times New Roman" panose="02020603050405020304" pitchFamily="18" charset="0"/>
                <a:cs typeface="Times New Roman" panose="02020603050405020304" pitchFamily="18" charset="0"/>
              </a:rPr>
              <a:t>. The </a:t>
            </a:r>
            <a:r>
              <a:rPr lang="en-US" sz="3600" b="1" dirty="0">
                <a:solidFill>
                  <a:srgbClr val="000000"/>
                </a:solidFill>
                <a:latin typeface="Times New Roman" panose="02020603050405020304" pitchFamily="18" charset="0"/>
                <a:cs typeface="Times New Roman" panose="02020603050405020304" pitchFamily="18" charset="0"/>
              </a:rPr>
              <a:t>teacher’s</a:t>
            </a:r>
            <a:r>
              <a:rPr lang="en-US" sz="3600" dirty="0">
                <a:solidFill>
                  <a:srgbClr val="000000"/>
                </a:solidFill>
                <a:latin typeface="Times New Roman" panose="02020603050405020304" pitchFamily="18" charset="0"/>
                <a:cs typeface="Times New Roman" panose="02020603050405020304" pitchFamily="18" charset="0"/>
              </a:rPr>
              <a:t> observations and subsequent assessment should </a:t>
            </a:r>
            <a:r>
              <a:rPr lang="en-US" sz="3600" b="1" dirty="0">
                <a:solidFill>
                  <a:srgbClr val="000000"/>
                </a:solidFill>
                <a:latin typeface="Times New Roman" panose="02020603050405020304" pitchFamily="18" charset="0"/>
                <a:cs typeface="Times New Roman" panose="02020603050405020304" pitchFamily="18" charset="0"/>
              </a:rPr>
              <a:t>focus</a:t>
            </a:r>
            <a:r>
              <a:rPr lang="en-US" sz="3600" dirty="0">
                <a:solidFill>
                  <a:srgbClr val="000000"/>
                </a:solidFill>
                <a:latin typeface="Times New Roman" panose="02020603050405020304" pitchFamily="18" charset="0"/>
                <a:cs typeface="Times New Roman" panose="02020603050405020304" pitchFamily="18" charset="0"/>
              </a:rPr>
              <a:t> on </a:t>
            </a:r>
            <a:r>
              <a:rPr lang="en-US" sz="3600" b="1" dirty="0">
                <a:solidFill>
                  <a:srgbClr val="000000"/>
                </a:solidFill>
                <a:latin typeface="Times New Roman" panose="02020603050405020304" pitchFamily="18" charset="0"/>
                <a:cs typeface="Times New Roman" panose="02020603050405020304" pitchFamily="18" charset="0"/>
              </a:rPr>
              <a:t>communication behaviors, not on other competencies</a:t>
            </a:r>
            <a:r>
              <a:rPr lang="en-US" sz="3600" dirty="0">
                <a:solidFill>
                  <a:srgbClr val="000000"/>
                </a:solidFill>
                <a:latin typeface="Times New Roman" panose="02020603050405020304" pitchFamily="18" charset="0"/>
                <a:cs typeface="Times New Roman" panose="02020603050405020304" pitchFamily="18" charset="0"/>
              </a:rPr>
              <a:t> unrelated to the learning activities</a:t>
            </a:r>
          </a:p>
          <a:p>
            <a:pPr algn="just">
              <a:lnSpc>
                <a:spcPct val="150000"/>
              </a:lnSpc>
            </a:pPr>
            <a:endParaRPr lang="en-US" sz="5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481" y="1105913"/>
            <a:ext cx="16459200" cy="8971942"/>
          </a:xfrm>
        </p:spPr>
        <p:txBody>
          <a:bodyPr/>
          <a:lstStyle/>
          <a:p>
            <a:pPr marL="0" indent="0" algn="just">
              <a:lnSpc>
                <a:spcPct val="150000"/>
              </a:lnSpc>
              <a:buNone/>
            </a:pPr>
            <a:r>
              <a:rPr lang="en-US" sz="6000" b="1" dirty="0">
                <a:solidFill>
                  <a:srgbClr val="FF0000"/>
                </a:solidFill>
                <a:latin typeface="Times New Roman" panose="02020603050405020304" pitchFamily="18" charset="0"/>
                <a:cs typeface="Times New Roman" panose="02020603050405020304" pitchFamily="18" charset="0"/>
              </a:rPr>
              <a:t>Evidence-Based Clinical Evaluation Methods and Tools in Nursing</a:t>
            </a:r>
          </a:p>
          <a:p>
            <a:pPr marL="0" indent="0" algn="just">
              <a:lnSpc>
                <a:spcPct val="150000"/>
              </a:lnSpc>
              <a:buNone/>
            </a:pPr>
            <a:r>
              <a:rPr lang="en-US" b="1" dirty="0">
                <a:latin typeface="Times New Roman" panose="02020603050405020304" pitchFamily="18" charset="0"/>
                <a:cs typeface="Times New Roman" panose="02020603050405020304" pitchFamily="18" charset="0"/>
              </a:rPr>
              <a:t>Evidence-Based Clinical Evaluation Methods and Tools in Nursing</a:t>
            </a:r>
            <a:r>
              <a:rPr lang="en-US" dirty="0">
                <a:latin typeface="Times New Roman" panose="02020603050405020304" pitchFamily="18" charset="0"/>
                <a:cs typeface="Times New Roman" panose="02020603050405020304" pitchFamily="18" charset="0"/>
              </a:rPr>
              <a:t> are essential for assessing the competencies, performance, and outcomes of nursing students and practicing nurses in a way that is reliable, valid, and aligned with best practices. </a:t>
            </a:r>
            <a:endParaRPr 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Outlines</a:t>
            </a:r>
          </a:p>
        </p:txBody>
      </p:sp>
      <p:sp>
        <p:nvSpPr>
          <p:cNvPr id="3" name="Content Placeholder 2"/>
          <p:cNvSpPr>
            <a:spLocks noGrp="1"/>
          </p:cNvSpPr>
          <p:nvPr>
            <p:ph idx="1"/>
          </p:nvPr>
        </p:nvSpPr>
        <p:spPr>
          <a:xfrm>
            <a:off x="771525" y="2126457"/>
            <a:ext cx="16602075" cy="7700963"/>
          </a:xfrm>
        </p:spPr>
        <p:txBody>
          <a:bodyPr/>
          <a:lstStyle/>
          <a:p>
            <a:pPr marL="877570" marR="0" lvl="0" indent="-457200" algn="l" defTabSz="914400" rtl="0" eaLnBrk="1" fontAlgn="auto" latinLnBrk="0" hangingPunct="1">
              <a:lnSpc>
                <a:spcPct val="150000"/>
              </a:lnSpc>
              <a:spcBef>
                <a:spcPts val="0"/>
              </a:spcBef>
              <a:spcAft>
                <a:spcPts val="300"/>
              </a:spcAft>
              <a:buClr>
                <a:srgbClr val="E48312"/>
              </a:buClr>
              <a:buSzPct val="100000"/>
              <a:buFont typeface="Wingdings" panose="05000000000000000000" pitchFamily="2" charset="2"/>
              <a:buChar char="Ø"/>
              <a:tabLst>
                <a:tab pos="649605" algn="l"/>
                <a:tab pos="650240" algn="l"/>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Introduction</a:t>
            </a:r>
          </a:p>
          <a:p>
            <a:pPr marL="877570" marR="0" lvl="0" indent="-457200" algn="l" defTabSz="914400" rtl="0" eaLnBrk="1" fontAlgn="auto" latinLnBrk="0" hangingPunct="1">
              <a:lnSpc>
                <a:spcPct val="150000"/>
              </a:lnSpc>
              <a:spcBef>
                <a:spcPts val="0"/>
              </a:spcBef>
              <a:spcAft>
                <a:spcPts val="300"/>
              </a:spcAft>
              <a:buClr>
                <a:srgbClr val="E48312"/>
              </a:buClr>
              <a:buSzPct val="100000"/>
              <a:buFont typeface="Wingdings" panose="05000000000000000000" pitchFamily="2" charset="2"/>
              <a:buChar char="Ø"/>
              <a:tabLst>
                <a:tab pos="649605" algn="l"/>
                <a:tab pos="650240" algn="l"/>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Concept of clinical evaluation and its definition.</a:t>
            </a:r>
          </a:p>
          <a:p>
            <a:pPr marL="877570" indent="-457200" defTabSz="914400" rtl="0" fontAlgn="auto">
              <a:lnSpc>
                <a:spcPct val="150000"/>
              </a:lnSpc>
              <a:spcBef>
                <a:spcPts val="0"/>
              </a:spcBef>
              <a:spcAft>
                <a:spcPts val="300"/>
              </a:spcAft>
              <a:buClr>
                <a:srgbClr val="E48312"/>
              </a:buClr>
              <a:buSzPct val="100000"/>
              <a:buFont typeface="Wingdings" panose="05000000000000000000" pitchFamily="2" charset="2"/>
              <a:buChar char="Ø"/>
              <a:tabLst>
                <a:tab pos="649605" algn="l"/>
                <a:tab pos="650240" algn="l"/>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Outcomes of Clinical Practice in Nursing Programs</a:t>
            </a:r>
          </a:p>
          <a:p>
            <a:pPr marL="877570" marR="0" lvl="0" indent="-457200" algn="l" defTabSz="914400" rtl="0" eaLnBrk="1" fontAlgn="auto" latinLnBrk="0" hangingPunct="1">
              <a:lnSpc>
                <a:spcPct val="150000"/>
              </a:lnSpc>
              <a:spcBef>
                <a:spcPts val="0"/>
              </a:spcBef>
              <a:spcAft>
                <a:spcPts val="300"/>
              </a:spcAft>
              <a:buClr>
                <a:srgbClr val="E48312"/>
              </a:buClr>
              <a:buSzPct val="100000"/>
              <a:buFont typeface="Wingdings" panose="05000000000000000000" pitchFamily="2" charset="2"/>
              <a:buChar char="Ø"/>
              <a:tabLst>
                <a:tab pos="649605" algn="l"/>
                <a:tab pos="650240" algn="l"/>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 Purpose of clinical evaluation</a:t>
            </a:r>
          </a:p>
          <a:p>
            <a:pPr marL="877570" marR="0" lvl="0" indent="-457200" algn="l" defTabSz="914400" rtl="0" eaLnBrk="1" fontAlgn="auto" latinLnBrk="0" hangingPunct="1">
              <a:lnSpc>
                <a:spcPct val="150000"/>
              </a:lnSpc>
              <a:spcBef>
                <a:spcPts val="0"/>
              </a:spcBef>
              <a:spcAft>
                <a:spcPts val="300"/>
              </a:spcAft>
              <a:buClr>
                <a:srgbClr val="E48312"/>
              </a:buClr>
              <a:buSzPct val="100000"/>
              <a:buFont typeface="Wingdings" panose="05000000000000000000" pitchFamily="2" charset="2"/>
              <a:buChar char="Ø"/>
              <a:tabLst>
                <a:tab pos="649605" algn="l"/>
                <a:tab pos="650240" algn="l"/>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Process of clinical evaluation.</a:t>
            </a:r>
          </a:p>
          <a:p>
            <a:pPr marL="877570" marR="0" lvl="0" indent="-457200" algn="l" defTabSz="914400" rtl="0" eaLnBrk="1" fontAlgn="auto" latinLnBrk="0" hangingPunct="1">
              <a:lnSpc>
                <a:spcPct val="150000"/>
              </a:lnSpc>
              <a:spcBef>
                <a:spcPts val="0"/>
              </a:spcBef>
              <a:spcAft>
                <a:spcPts val="300"/>
              </a:spcAft>
              <a:buClr>
                <a:srgbClr val="E48312"/>
              </a:buClr>
              <a:buSzPct val="100000"/>
              <a:buFont typeface="Wingdings" panose="05000000000000000000" pitchFamily="2" charset="2"/>
              <a:buChar char="Ø"/>
              <a:tabLst>
                <a:tab pos="649605" algn="l"/>
                <a:tab pos="650240" algn="l"/>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Types of clinical evaluation.</a:t>
            </a:r>
          </a:p>
          <a:p>
            <a:pPr marL="877570" marR="0" lvl="0" indent="-457200" algn="l" defTabSz="914400" rtl="0" eaLnBrk="1" fontAlgn="auto" latinLnBrk="0" hangingPunct="1">
              <a:lnSpc>
                <a:spcPct val="150000"/>
              </a:lnSpc>
              <a:spcBef>
                <a:spcPts val="0"/>
              </a:spcBef>
              <a:spcAft>
                <a:spcPts val="300"/>
              </a:spcAft>
              <a:buClr>
                <a:srgbClr val="E48312"/>
              </a:buClr>
              <a:buSzPct val="100000"/>
              <a:buFont typeface="Wingdings" panose="05000000000000000000" pitchFamily="2" charset="2"/>
              <a:buChar char="Ø"/>
              <a:tabLst>
                <a:tab pos="649605" algn="l"/>
                <a:tab pos="650240" algn="l"/>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obstacles in clinical evaluation.</a:t>
            </a:r>
          </a:p>
          <a:p>
            <a:pPr marL="877570" marR="0" lvl="0" indent="-457200" algn="l" defTabSz="914400" rtl="0" eaLnBrk="1" fontAlgn="auto" latinLnBrk="0" hangingPunct="1">
              <a:lnSpc>
                <a:spcPct val="150000"/>
              </a:lnSpc>
              <a:spcBef>
                <a:spcPts val="0"/>
              </a:spcBef>
              <a:spcAft>
                <a:spcPts val="300"/>
              </a:spcAft>
              <a:buClr>
                <a:srgbClr val="E48312"/>
              </a:buClr>
              <a:buSzPct val="100000"/>
              <a:buFont typeface="Wingdings" panose="05000000000000000000" pitchFamily="2" charset="2"/>
              <a:buChar char="Ø"/>
              <a:tabLst>
                <a:tab pos="649605" algn="l"/>
                <a:tab pos="650240" algn="l"/>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Clinical practice competencies.</a:t>
            </a:r>
          </a:p>
          <a:p>
            <a:pPr marL="877570" marR="0" lvl="0" indent="-457200" algn="l" defTabSz="914400" rtl="0" eaLnBrk="1" fontAlgn="auto" latinLnBrk="0" hangingPunct="1">
              <a:lnSpc>
                <a:spcPct val="150000"/>
              </a:lnSpc>
              <a:spcBef>
                <a:spcPts val="0"/>
              </a:spcBef>
              <a:spcAft>
                <a:spcPts val="300"/>
              </a:spcAft>
              <a:buClr>
                <a:srgbClr val="E48312"/>
              </a:buClr>
              <a:buSzPct val="100000"/>
              <a:buFont typeface="Wingdings" panose="05000000000000000000" pitchFamily="2" charset="2"/>
              <a:buChar char="Ø"/>
              <a:tabLst>
                <a:tab pos="649605" algn="l"/>
                <a:tab pos="650240" algn="l"/>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cs typeface="Times New Roman" panose="02020603050405020304" pitchFamily="18" charset="0"/>
              </a:rPr>
              <a:t>Evidence-Based Clinical Evaluation Methods and Tools.</a:t>
            </a:r>
          </a:p>
          <a:p>
            <a:pPr marL="877570" marR="0" lvl="0" indent="-457200" algn="l" defTabSz="914400" rtl="0" eaLnBrk="1" fontAlgn="auto" latinLnBrk="0" hangingPunct="1">
              <a:lnSpc>
                <a:spcPct val="150000"/>
              </a:lnSpc>
              <a:spcBef>
                <a:spcPts val="0"/>
              </a:spcBef>
              <a:spcAft>
                <a:spcPts val="300"/>
              </a:spcAft>
              <a:buClr>
                <a:srgbClr val="E48312"/>
              </a:buClr>
              <a:buSzPct val="100000"/>
              <a:buFont typeface="Wingdings" panose="05000000000000000000" pitchFamily="2" charset="2"/>
              <a:buChar char="Ø"/>
              <a:tabLst>
                <a:tab pos="649605" algn="l"/>
                <a:tab pos="650240" algn="l"/>
              </a:tabLst>
              <a:defRPr/>
            </a:pPr>
            <a:r>
              <a:rPr lang="en-US" sz="3200" dirty="0">
                <a:solidFill>
                  <a:srgbClr val="000000">
                    <a:lumMod val="75000"/>
                    <a:lumOff val="25000"/>
                  </a:srgbClr>
                </a:solidFill>
                <a:latin typeface="Times New Roman" panose="02020603050405020304" pitchFamily="18" charset="0"/>
                <a:cs typeface="Times New Roman" panose="02020603050405020304" pitchFamily="18" charset="0"/>
              </a:rPr>
              <a:t>Virtual clinical evaluation.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2102" y="2398831"/>
          <a:ext cx="17723796" cy="7348284"/>
        </p:xfrm>
        <a:graphic>
          <a:graphicData uri="http://schemas.openxmlformats.org/drawingml/2006/table">
            <a:tbl>
              <a:tblPr/>
              <a:tblGrid>
                <a:gridCol w="2517816">
                  <a:extLst>
                    <a:ext uri="{9D8B030D-6E8A-4147-A177-3AD203B41FA5}">
                      <a16:colId xmlns:a16="http://schemas.microsoft.com/office/drawing/2014/main" val="20000"/>
                    </a:ext>
                  </a:extLst>
                </a:gridCol>
                <a:gridCol w="3801495">
                  <a:extLst>
                    <a:ext uri="{9D8B030D-6E8A-4147-A177-3AD203B41FA5}">
                      <a16:colId xmlns:a16="http://schemas.microsoft.com/office/drawing/2014/main" val="20001"/>
                    </a:ext>
                  </a:extLst>
                </a:gridCol>
                <a:gridCol w="3801495">
                  <a:extLst>
                    <a:ext uri="{9D8B030D-6E8A-4147-A177-3AD203B41FA5}">
                      <a16:colId xmlns:a16="http://schemas.microsoft.com/office/drawing/2014/main" val="20002"/>
                    </a:ext>
                  </a:extLst>
                </a:gridCol>
                <a:gridCol w="3801495">
                  <a:extLst>
                    <a:ext uri="{9D8B030D-6E8A-4147-A177-3AD203B41FA5}">
                      <a16:colId xmlns:a16="http://schemas.microsoft.com/office/drawing/2014/main" val="20003"/>
                    </a:ext>
                  </a:extLst>
                </a:gridCol>
                <a:gridCol w="3801495">
                  <a:extLst>
                    <a:ext uri="{9D8B030D-6E8A-4147-A177-3AD203B41FA5}">
                      <a16:colId xmlns:a16="http://schemas.microsoft.com/office/drawing/2014/main" val="20004"/>
                    </a:ext>
                  </a:extLst>
                </a:gridCol>
              </a:tblGrid>
              <a:tr h="1072619">
                <a:tc>
                  <a:txBody>
                    <a:bodyPr/>
                    <a:lstStyle/>
                    <a:p>
                      <a:pPr algn="ctr"/>
                      <a:r>
                        <a:rPr lang="en-US" sz="2800" b="1" dirty="0">
                          <a:latin typeface="Times New Roman" panose="02020603050405020304" pitchFamily="18" charset="0"/>
                          <a:cs typeface="Times New Roman" panose="02020603050405020304" pitchFamily="18" charset="0"/>
                        </a:rPr>
                        <a:t>Method / Tool</a:t>
                      </a:r>
                      <a:endParaRPr lang="en-US" sz="28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Purpose</a:t>
                      </a:r>
                      <a:endParaRPr lang="en-US" sz="28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Features</a:t>
                      </a:r>
                      <a:endParaRPr lang="en-US" sz="28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Examples / Instruments</a:t>
                      </a:r>
                      <a:endParaRPr lang="en-US" sz="28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Evidence-Based Strengths</a:t>
                      </a:r>
                      <a:endParaRPr lang="en-US" sz="28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601523">
                <a:tc>
                  <a:txBody>
                    <a:bodyPr/>
                    <a:lstStyle/>
                    <a:p>
                      <a:pPr algn="ctr"/>
                      <a:r>
                        <a:rPr lang="en-US" sz="2800" b="1" dirty="0">
                          <a:latin typeface="Times New Roman" panose="02020603050405020304" pitchFamily="18" charset="0"/>
                          <a:cs typeface="Times New Roman" panose="02020603050405020304" pitchFamily="18" charset="0"/>
                        </a:rPr>
                        <a:t>Objective Structured Clinical Examination (OSCE)</a:t>
                      </a:r>
                      <a:endParaRPr lang="en-US" sz="28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US" sz="2800" dirty="0">
                          <a:latin typeface="Times New Roman" panose="02020603050405020304" pitchFamily="18" charset="0"/>
                          <a:cs typeface="Times New Roman" panose="02020603050405020304" pitchFamily="18" charset="0"/>
                        </a:rPr>
                        <a:t>Assess clinical skills in a standardized environment</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latin typeface="Times New Roman" panose="02020603050405020304" pitchFamily="18" charset="0"/>
                          <a:cs typeface="Times New Roman" panose="02020603050405020304" pitchFamily="18" charset="0"/>
                        </a:rPr>
                        <a:t>Multiple stations, checklists, trained evaluators</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latin typeface="Times New Roman" panose="02020603050405020304" pitchFamily="18" charset="0"/>
                          <a:cs typeface="Times New Roman" panose="02020603050405020304" pitchFamily="18" charset="0"/>
                        </a:rPr>
                        <a:t>Customized OSCE stations</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latin typeface="Times New Roman" panose="02020603050405020304" pitchFamily="18" charset="0"/>
                          <a:cs typeface="Times New Roman" panose="02020603050405020304" pitchFamily="18" charset="0"/>
                        </a:rPr>
                        <a:t>High validity and reliability; widely used in nursing education</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91888">
                <a:tc>
                  <a:txBody>
                    <a:bodyPr/>
                    <a:lstStyle/>
                    <a:p>
                      <a:pPr algn="ctr"/>
                      <a:r>
                        <a:rPr lang="en-US" sz="2800" b="1" dirty="0">
                          <a:latin typeface="Times New Roman" panose="02020603050405020304" pitchFamily="18" charset="0"/>
                          <a:cs typeface="Times New Roman" panose="02020603050405020304" pitchFamily="18" charset="0"/>
                        </a:rPr>
                        <a:t>Clinical Performance Evaluation Tools (CPETs)</a:t>
                      </a:r>
                      <a:endParaRPr lang="en-US" sz="28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US" sz="2800" dirty="0">
                          <a:latin typeface="Times New Roman" panose="02020603050405020304" pitchFamily="18" charset="0"/>
                          <a:cs typeface="Times New Roman" panose="02020603050405020304" pitchFamily="18" charset="0"/>
                        </a:rPr>
                        <a:t>Evaluate real-world clinical practice</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latin typeface="Times New Roman" panose="02020603050405020304" pitchFamily="18" charset="0"/>
                          <a:cs typeface="Times New Roman" panose="02020603050405020304" pitchFamily="18" charset="0"/>
                        </a:rPr>
                        <a:t>Behaviorally anchored scales, preceptor input, self-evaluation</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latin typeface="Times New Roman" panose="02020603050405020304" pitchFamily="18" charset="0"/>
                          <a:cs typeface="Times New Roman" panose="02020603050405020304" pitchFamily="18" charset="0"/>
                        </a:rPr>
                        <a:t>Facility-specific CPETs, National CPET tools</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latin typeface="Times New Roman" panose="02020603050405020304" pitchFamily="18" charset="0"/>
                          <a:cs typeface="Times New Roman" panose="02020603050405020304" pitchFamily="18" charset="0"/>
                        </a:rPr>
                        <a:t>Strong reliability, content validity</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82254">
                <a:tc>
                  <a:txBody>
                    <a:bodyPr/>
                    <a:lstStyle/>
                    <a:p>
                      <a:pPr algn="ctr"/>
                      <a:r>
                        <a:rPr lang="en-US" sz="2800" b="1" dirty="0">
                          <a:latin typeface="Times New Roman" panose="02020603050405020304" pitchFamily="18" charset="0"/>
                          <a:cs typeface="Times New Roman" panose="02020603050405020304" pitchFamily="18" charset="0"/>
                        </a:rPr>
                        <a:t>Simulation-Based Assessment</a:t>
                      </a:r>
                      <a:endParaRPr lang="en-US" sz="28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US" sz="2800">
                          <a:latin typeface="Times New Roman" panose="02020603050405020304" pitchFamily="18" charset="0"/>
                          <a:cs typeface="Times New Roman" panose="02020603050405020304" pitchFamily="18" charset="0"/>
                        </a:rPr>
                        <a:t>Test decision-making, technical and critical thinking</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latin typeface="Times New Roman" panose="02020603050405020304" pitchFamily="18" charset="0"/>
                          <a:cs typeface="Times New Roman" panose="02020603050405020304" pitchFamily="18" charset="0"/>
                        </a:rPr>
                        <a:t>High/low fidelity manikins, standardized cases, structured tools</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latin typeface="Times New Roman" panose="02020603050405020304" pitchFamily="18" charset="0"/>
                          <a:cs typeface="Times New Roman" panose="02020603050405020304" pitchFamily="18" charset="0"/>
                        </a:rPr>
                        <a:t>Evaluation Instrument</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latin typeface="Times New Roman" panose="02020603050405020304" pitchFamily="18" charset="0"/>
                          <a:cs typeface="Times New Roman" panose="02020603050405020304" pitchFamily="18" charset="0"/>
                        </a:rPr>
                        <a:t>Proven to enhance clinical judgment and confidence</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itle 4"/>
          <p:cNvSpPr>
            <a:spLocks noGrp="1"/>
          </p:cNvSpPr>
          <p:nvPr>
            <p:ph type="title"/>
          </p:nvPr>
        </p:nvSpPr>
        <p:spPr>
          <a:prstGeom prst="rect">
            <a:avLst/>
          </a:prstGeom>
          <a:solidFill>
            <a:schemeClr val="bg2">
              <a:lumMod val="20000"/>
              <a:lumOff val="80000"/>
            </a:schemeClr>
          </a:solidFill>
        </p:spPr>
        <p:txBody>
          <a:bodyPr wrap="none">
            <a:spAutoFit/>
          </a:bodyPr>
          <a:lstStyle/>
          <a:p>
            <a:r>
              <a:rPr lang="en-US" sz="4000" b="1" dirty="0">
                <a:latin typeface="Times New Roman" panose="02020603050405020304" pitchFamily="18" charset="0"/>
                <a:cs typeface="Times New Roman" panose="02020603050405020304" pitchFamily="18" charset="0"/>
              </a:rPr>
              <a:t>key methods and tools, grounded in evidence-based practice: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2256391"/>
              </p:ext>
            </p:extLst>
          </p:nvPr>
        </p:nvGraphicFramePr>
        <p:xfrm>
          <a:off x="272376" y="1322962"/>
          <a:ext cx="17743252" cy="8869014"/>
        </p:xfrm>
        <a:graphic>
          <a:graphicData uri="http://schemas.openxmlformats.org/drawingml/2006/table">
            <a:tbl>
              <a:tblPr/>
              <a:tblGrid>
                <a:gridCol w="2520580">
                  <a:extLst>
                    <a:ext uri="{9D8B030D-6E8A-4147-A177-3AD203B41FA5}">
                      <a16:colId xmlns:a16="http://schemas.microsoft.com/office/drawing/2014/main" val="20000"/>
                    </a:ext>
                  </a:extLst>
                </a:gridCol>
                <a:gridCol w="3805668">
                  <a:extLst>
                    <a:ext uri="{9D8B030D-6E8A-4147-A177-3AD203B41FA5}">
                      <a16:colId xmlns:a16="http://schemas.microsoft.com/office/drawing/2014/main" val="20001"/>
                    </a:ext>
                  </a:extLst>
                </a:gridCol>
                <a:gridCol w="3805668">
                  <a:extLst>
                    <a:ext uri="{9D8B030D-6E8A-4147-A177-3AD203B41FA5}">
                      <a16:colId xmlns:a16="http://schemas.microsoft.com/office/drawing/2014/main" val="20002"/>
                    </a:ext>
                  </a:extLst>
                </a:gridCol>
                <a:gridCol w="3805668">
                  <a:extLst>
                    <a:ext uri="{9D8B030D-6E8A-4147-A177-3AD203B41FA5}">
                      <a16:colId xmlns:a16="http://schemas.microsoft.com/office/drawing/2014/main" val="20003"/>
                    </a:ext>
                  </a:extLst>
                </a:gridCol>
                <a:gridCol w="3805668">
                  <a:extLst>
                    <a:ext uri="{9D8B030D-6E8A-4147-A177-3AD203B41FA5}">
                      <a16:colId xmlns:a16="http://schemas.microsoft.com/office/drawing/2014/main" val="20004"/>
                    </a:ext>
                  </a:extLst>
                </a:gridCol>
              </a:tblGrid>
              <a:tr h="1299960">
                <a:tc>
                  <a:txBody>
                    <a:bodyPr/>
                    <a:lstStyle/>
                    <a:p>
                      <a:pPr algn="ctr"/>
                      <a:r>
                        <a:rPr lang="en-US" sz="3200" b="1" dirty="0">
                          <a:latin typeface="Times New Roman" panose="02020603050405020304" pitchFamily="18" charset="0"/>
                          <a:cs typeface="Times New Roman" panose="02020603050405020304" pitchFamily="18" charset="0"/>
                        </a:rPr>
                        <a:t>Method / Tool</a:t>
                      </a:r>
                      <a:endParaRPr lang="en-US" sz="32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b="1" dirty="0">
                          <a:latin typeface="Times New Roman" panose="02020603050405020304" pitchFamily="18" charset="0"/>
                          <a:cs typeface="Times New Roman" panose="02020603050405020304" pitchFamily="18" charset="0"/>
                        </a:rPr>
                        <a:t>Purpose</a:t>
                      </a:r>
                      <a:endParaRPr lang="en-US" sz="32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b="1" dirty="0">
                          <a:latin typeface="Times New Roman" panose="02020603050405020304" pitchFamily="18" charset="0"/>
                          <a:cs typeface="Times New Roman" panose="02020603050405020304" pitchFamily="18" charset="0"/>
                        </a:rPr>
                        <a:t>Features</a:t>
                      </a:r>
                      <a:endParaRPr lang="en-US" sz="32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b="1" dirty="0">
                          <a:latin typeface="Times New Roman" panose="02020603050405020304" pitchFamily="18" charset="0"/>
                          <a:cs typeface="Times New Roman" panose="02020603050405020304" pitchFamily="18" charset="0"/>
                        </a:rPr>
                        <a:t>Examples / Instruments</a:t>
                      </a:r>
                      <a:endParaRPr lang="en-US" sz="32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b="1" dirty="0">
                          <a:latin typeface="Times New Roman" panose="02020603050405020304" pitchFamily="18" charset="0"/>
                          <a:cs typeface="Times New Roman" panose="02020603050405020304" pitchFamily="18" charset="0"/>
                        </a:rPr>
                        <a:t>Evidence-Based Strengths</a:t>
                      </a:r>
                      <a:endParaRPr lang="en-US" sz="32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542992">
                <a:tc>
                  <a:txBody>
                    <a:bodyPr/>
                    <a:lstStyle/>
                    <a:p>
                      <a:pPr algn="ctr"/>
                      <a:r>
                        <a:rPr lang="en-US" sz="3200" b="1" dirty="0">
                          <a:latin typeface="Times New Roman" panose="02020603050405020304" pitchFamily="18" charset="0"/>
                          <a:cs typeface="Times New Roman" panose="02020603050405020304" pitchFamily="18" charset="0"/>
                        </a:rPr>
                        <a:t>Self-Assessment and Peer Review</a:t>
                      </a:r>
                      <a:endParaRPr lang="en-US" sz="32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US" sz="3200" dirty="0">
                          <a:latin typeface="Times New Roman" panose="02020603050405020304" pitchFamily="18" charset="0"/>
                          <a:cs typeface="Times New Roman" panose="02020603050405020304" pitchFamily="18" charset="0"/>
                        </a:rPr>
                        <a:t>Promote reflection and self-awareness</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latin typeface="Times New Roman" panose="02020603050405020304" pitchFamily="18" charset="0"/>
                          <a:cs typeface="Times New Roman" panose="02020603050405020304" pitchFamily="18" charset="0"/>
                        </a:rPr>
                        <a:t>peer feedback forms</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latin typeface="Times New Roman" panose="02020603050405020304" pitchFamily="18" charset="0"/>
                          <a:cs typeface="Times New Roman" panose="02020603050405020304" pitchFamily="18" charset="0"/>
                        </a:rPr>
                        <a:t>Self-rating scales, peer review checklists</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latin typeface="Times New Roman" panose="02020603050405020304" pitchFamily="18" charset="0"/>
                          <a:cs typeface="Times New Roman" panose="02020603050405020304" pitchFamily="18" charset="0"/>
                        </a:rPr>
                        <a:t>Improves self-regulated learning</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21476">
                <a:tc>
                  <a:txBody>
                    <a:bodyPr/>
                    <a:lstStyle/>
                    <a:p>
                      <a:pPr algn="ctr"/>
                      <a:r>
                        <a:rPr lang="en-US" sz="3200" b="1" dirty="0">
                          <a:latin typeface="Times New Roman" panose="02020603050405020304" pitchFamily="18" charset="0"/>
                          <a:cs typeface="Times New Roman" panose="02020603050405020304" pitchFamily="18" charset="0"/>
                        </a:rPr>
                        <a:t>Clinical Portfolios</a:t>
                      </a:r>
                      <a:endParaRPr lang="en-US" sz="32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US" sz="3200" dirty="0">
                          <a:latin typeface="Times New Roman" panose="02020603050405020304" pitchFamily="18" charset="0"/>
                          <a:cs typeface="Times New Roman" panose="02020603050405020304" pitchFamily="18" charset="0"/>
                        </a:rPr>
                        <a:t>Document growth over time</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latin typeface="Times New Roman" panose="02020603050405020304" pitchFamily="18" charset="0"/>
                          <a:cs typeface="Times New Roman" panose="02020603050405020304" pitchFamily="18" charset="0"/>
                        </a:rPr>
                        <a:t>Case studies, care plans, feedback, reflection</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latin typeface="Times New Roman" panose="02020603050405020304" pitchFamily="18" charset="0"/>
                          <a:cs typeface="Times New Roman" panose="02020603050405020304" pitchFamily="18" charset="0"/>
                        </a:rPr>
                        <a:t>Electronic or paper-based portfolios</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latin typeface="Times New Roman" panose="02020603050405020304" pitchFamily="18" charset="0"/>
                          <a:cs typeface="Times New Roman" panose="02020603050405020304" pitchFamily="18" charset="0"/>
                        </a:rPr>
                        <a:t>Holistic, longitudinal; (retrospective, prospective), supports personalized evaluation</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42992">
                <a:tc>
                  <a:txBody>
                    <a:bodyPr/>
                    <a:lstStyle/>
                    <a:p>
                      <a:pPr algn="ctr"/>
                      <a:r>
                        <a:rPr lang="en-US" sz="3200" b="1" dirty="0">
                          <a:latin typeface="Times New Roman" panose="02020603050405020304" pitchFamily="18" charset="0"/>
                          <a:cs typeface="Times New Roman" panose="02020603050405020304" pitchFamily="18" charset="0"/>
                        </a:rPr>
                        <a:t>Nursing-Specific Scales &amp; Checklists</a:t>
                      </a:r>
                      <a:endParaRPr lang="en-US" sz="3200" dirty="0">
                        <a:latin typeface="Times New Roman" panose="02020603050405020304" pitchFamily="18" charset="0"/>
                        <a:cs typeface="Times New Roman" panose="02020603050405020304" pitchFamily="18" charset="0"/>
                      </a:endParaRP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US" sz="3200">
                          <a:latin typeface="Times New Roman" panose="02020603050405020304" pitchFamily="18" charset="0"/>
                          <a:cs typeface="Times New Roman" panose="02020603050405020304" pitchFamily="18" charset="0"/>
                        </a:rPr>
                        <a:t>Measure readiness, competency, and performance</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latin typeface="Times New Roman" panose="02020603050405020304" pitchFamily="18" charset="0"/>
                          <a:cs typeface="Times New Roman" panose="02020603050405020304" pitchFamily="18" charset="0"/>
                        </a:rPr>
                        <a:t>Standardized, validated instruments</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latin typeface="Times New Roman" panose="02020603050405020304" pitchFamily="18" charset="0"/>
                          <a:cs typeface="Times New Roman" panose="02020603050405020304" pitchFamily="18" charset="0"/>
                        </a:rPr>
                        <a:t>6-DSNP, Casey-Fink Survey, Nursing Competency Inventory</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latin typeface="Times New Roman" panose="02020603050405020304" pitchFamily="18" charset="0"/>
                          <a:cs typeface="Times New Roman" panose="02020603050405020304" pitchFamily="18" charset="0"/>
                        </a:rPr>
                        <a:t>Strong psychometric properties, suitable for benchmarking</a:t>
                      </a:r>
                    </a:p>
                  </a:txBody>
                  <a:tcPr marL="44669" marR="44669" marT="22335" marB="22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itle 4"/>
          <p:cNvSpPr>
            <a:spLocks noGrp="1"/>
          </p:cNvSpPr>
          <p:nvPr>
            <p:ph type="title"/>
          </p:nvPr>
        </p:nvSpPr>
        <p:spPr>
          <a:xfrm>
            <a:off x="1749830" y="351060"/>
            <a:ext cx="14788344" cy="707886"/>
          </a:xfrm>
          <a:prstGeom prst="rect">
            <a:avLst/>
          </a:prstGeom>
          <a:solidFill>
            <a:schemeClr val="bg2">
              <a:lumMod val="20000"/>
              <a:lumOff val="80000"/>
            </a:schemeClr>
          </a:solidFill>
        </p:spPr>
        <p:txBody>
          <a:bodyPr wrap="none">
            <a:spAutoFit/>
          </a:bodyPr>
          <a:lstStyle/>
          <a:p>
            <a:r>
              <a:rPr lang="en-US" sz="4000" b="1" dirty="0">
                <a:latin typeface="Times New Roman" panose="02020603050405020304" pitchFamily="18" charset="0"/>
                <a:cs typeface="Times New Roman" panose="02020603050405020304" pitchFamily="18" charset="0"/>
              </a:rPr>
              <a:t>key methods and tools, grounded in evidence-based practice cont.,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14"/>
          <p:cNvSpPr txBox="1"/>
          <p:nvPr/>
        </p:nvSpPr>
        <p:spPr>
          <a:xfrm>
            <a:off x="1177698" y="521439"/>
            <a:ext cx="16230600" cy="2215991"/>
          </a:xfrm>
          <a:prstGeom prst="rect">
            <a:avLst/>
          </a:prstGeom>
          <a:solidFill>
            <a:schemeClr val="bg2"/>
          </a:solidFill>
          <a:ln>
            <a:solidFill>
              <a:schemeClr val="tx1"/>
            </a:solidFill>
          </a:ln>
        </p:spPr>
        <p:txBody>
          <a:bodyPr spcFirstLastPara="1" wrap="square" lIns="0" tIns="0" rIns="0" bIns="0" anchor="t" anchorCtr="0">
            <a:spAutoFit/>
          </a:bodyPr>
          <a:lstStyle/>
          <a:p>
            <a:pPr>
              <a:lnSpc>
                <a:spcPct val="120000"/>
              </a:lnSpc>
            </a:pPr>
            <a:r>
              <a:rPr lang="en-US" sz="6000" b="1" dirty="0">
                <a:latin typeface="Times New Roman" panose="02020603050405020304" pitchFamily="18" charset="0"/>
                <a:ea typeface="Bebas Neue" panose="020B0606020202050201"/>
                <a:cs typeface="Times New Roman" panose="02020603050405020304" pitchFamily="18" charset="0"/>
                <a:sym typeface="Bebas Neue" panose="020B0606020202050201"/>
              </a:rPr>
              <a:t>Develop a Supportive Clinical Learning Environment</a:t>
            </a:r>
          </a:p>
        </p:txBody>
      </p:sp>
      <p:cxnSp>
        <p:nvCxnSpPr>
          <p:cNvPr id="100" name="Google Shape;100;p14"/>
          <p:cNvCxnSpPr/>
          <p:nvPr/>
        </p:nvCxnSpPr>
        <p:spPr>
          <a:xfrm>
            <a:off x="402033" y="9765560"/>
            <a:ext cx="17483938" cy="0"/>
          </a:xfrm>
          <a:prstGeom prst="straightConnector1">
            <a:avLst/>
          </a:prstGeom>
          <a:noFill/>
          <a:ln w="38100" cap="flat" cmpd="sng">
            <a:solidFill>
              <a:srgbClr val="000000"/>
            </a:solidFill>
            <a:prstDash val="solid"/>
            <a:round/>
            <a:headEnd type="none" w="sm" len="sm"/>
            <a:tailEnd type="none" w="sm" len="sm"/>
          </a:ln>
        </p:spPr>
      </p:cxnSp>
      <p:sp>
        <p:nvSpPr>
          <p:cNvPr id="101" name="Google Shape;101;p14"/>
          <p:cNvSpPr txBox="1"/>
          <p:nvPr/>
        </p:nvSpPr>
        <p:spPr>
          <a:xfrm>
            <a:off x="1028700" y="4371461"/>
            <a:ext cx="4422994" cy="2548390"/>
          </a:xfrm>
          <a:prstGeom prst="rect">
            <a:avLst/>
          </a:prstGeom>
          <a:noFill/>
          <a:ln>
            <a:noFill/>
          </a:ln>
        </p:spPr>
        <p:txBody>
          <a:bodyPr spcFirstLastPara="1" wrap="square" lIns="0" tIns="0" rIns="0" bIns="0" anchor="t" anchorCtr="0">
            <a:spAutoFit/>
          </a:bodyPr>
          <a:lstStyle/>
          <a:p>
            <a:pPr marL="228600" algn="ctr">
              <a:lnSpc>
                <a:spcPct val="115000"/>
              </a:lnSpc>
            </a:pP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 supportive environment is critical to effective assessment</a:t>
            </a:r>
            <a:endParaRPr lang="en-US" sz="2000" b="1" dirty="0">
              <a:effectLst/>
              <a:latin typeface="Times New Roman" panose="02020603050405020304" pitchFamily="18" charset="0"/>
              <a:ea typeface="Times New Roman" panose="02020603050405020304" pitchFamily="18" charset="0"/>
            </a:endParaRPr>
          </a:p>
        </p:txBody>
      </p:sp>
      <p:sp>
        <p:nvSpPr>
          <p:cNvPr id="105" name="Google Shape;105;p14"/>
          <p:cNvSpPr txBox="1"/>
          <p:nvPr/>
        </p:nvSpPr>
        <p:spPr>
          <a:xfrm>
            <a:off x="13134300" y="5391517"/>
            <a:ext cx="4125000" cy="2548390"/>
          </a:xfrm>
          <a:prstGeom prst="rect">
            <a:avLst/>
          </a:prstGeom>
          <a:noFill/>
          <a:ln>
            <a:noFill/>
          </a:ln>
        </p:spPr>
        <p:txBody>
          <a:bodyPr spcFirstLastPara="1" wrap="square" lIns="0" tIns="0" rIns="0" bIns="0" anchor="t" anchorCtr="0">
            <a:spAutoFit/>
          </a:bodyPr>
          <a:lstStyle/>
          <a:p>
            <a:pPr marL="228600" algn="ctr">
              <a:lnSpc>
                <a:spcPct val="115000"/>
              </a:lnSpc>
            </a:pPr>
            <a:r>
              <a:rPr lang="en-US" sz="3600" b="1" dirty="0">
                <a:solidFill>
                  <a:srgbClr val="000000"/>
                </a:solidFill>
                <a:latin typeface="Times New Roman" panose="02020603050405020304" pitchFamily="18" charset="0"/>
                <a:ea typeface="Fira Code" panose="020B0809050000020004" pitchFamily="49" charset="0"/>
                <a:cs typeface="Times New Roman" panose="02020603050405020304" pitchFamily="18" charset="0"/>
              </a:rPr>
              <a:t>Trust and respect must exist between the teacher and the students</a:t>
            </a:r>
            <a:endParaRPr lang="en-US" dirty="0">
              <a:latin typeface="Times New Roman" panose="02020603050405020304" pitchFamily="18" charset="0"/>
              <a:ea typeface="Times New Roman" panose="02020603050405020304" pitchFamily="18" charset="0"/>
            </a:endParaRPr>
          </a:p>
        </p:txBody>
      </p:sp>
      <p:sp>
        <p:nvSpPr>
          <p:cNvPr id="3" name="مربع نص 2"/>
          <p:cNvSpPr txBox="1"/>
          <p:nvPr/>
        </p:nvSpPr>
        <p:spPr>
          <a:xfrm>
            <a:off x="7081501" y="3833462"/>
            <a:ext cx="4422994" cy="3624388"/>
          </a:xfrm>
          <a:prstGeom prst="rect">
            <a:avLst/>
          </a:prstGeom>
          <a:noFill/>
        </p:spPr>
        <p:txBody>
          <a:bodyPr wrap="square" lIns="91439" tIns="45719" rIns="91439" bIns="45719">
            <a:spAutoFit/>
          </a:bodyPr>
          <a:lstStyle/>
          <a:p>
            <a:pPr algn="ctr" rtl="1">
              <a:lnSpc>
                <a:spcPct val="107000"/>
              </a:lnSpc>
              <a:spcAft>
                <a:spcPts val="800"/>
              </a:spcAft>
            </a:pPr>
            <a:r>
              <a:rPr lang="en-US" sz="3600" b="1" kern="100" dirty="0">
                <a:latin typeface="Times New Roman" panose="02020603050405020304" pitchFamily="18" charset="0"/>
                <a:ea typeface="Aptos" panose="020B0004020202020204" pitchFamily="34" charset="0"/>
                <a:cs typeface="Arial" panose="020B0604020202020204" pitchFamily="34" charset="0"/>
              </a:rPr>
              <a:t>Developing a “climate” for learning is also important because clinical practice is stressful for students</a:t>
            </a:r>
            <a:endParaRPr lang="en-US" sz="2400" b="1" kern="100" dirty="0">
              <a:latin typeface="Aptos" panose="020B0004020202020204" pitchFamily="34" charset="0"/>
              <a:ea typeface="Aptos" panose="020B0004020202020204" pitchFamily="34" charset="0"/>
              <a:cs typeface="Arial" panose="020B0604020202020204" pitchFamily="34" charset="0"/>
            </a:endParaRPr>
          </a:p>
        </p:txBody>
      </p:sp>
      <p:sp>
        <p:nvSpPr>
          <p:cNvPr id="2" name="مربع نص 1"/>
          <p:cNvSpPr txBox="1"/>
          <p:nvPr/>
        </p:nvSpPr>
        <p:spPr>
          <a:xfrm>
            <a:off x="15324797" y="9093201"/>
            <a:ext cx="1934502" cy="369330"/>
          </a:xfrm>
          <a:prstGeom prst="rect">
            <a:avLst/>
          </a:prstGeom>
          <a:noFill/>
        </p:spPr>
        <p:txBody>
          <a:bodyPr wrap="none" lIns="91439" tIns="45719" rIns="91439" bIns="45719" rtlCol="1">
            <a:spAutoFit/>
          </a:bodyPr>
          <a:lstStyle/>
          <a:p>
            <a:r>
              <a:rPr lang="en-US" dirty="0"/>
              <a:t>(Yang et al., 2022)</a:t>
            </a:r>
            <a:endParaRPr lang="ar-SA"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tx1"/>
            </a:solidFill>
          </a:ln>
        </p:spPr>
        <p:txBody>
          <a:bodyPr/>
          <a:lstStyle/>
          <a:p>
            <a:pPr lvl="0" defTabSz="457200">
              <a:lnSpc>
                <a:spcPct val="107000"/>
              </a:lnSpc>
              <a:spcBef>
                <a:spcPts val="0"/>
              </a:spcBef>
              <a:spcAft>
                <a:spcPts val="800"/>
              </a:spcAft>
            </a:pPr>
            <a:r>
              <a:rPr lang="en-US" sz="4500" b="1" kern="100" dirty="0">
                <a:solidFill>
                  <a:prstClr val="black"/>
                </a:solidFill>
                <a:latin typeface="Times New Roman" panose="02020603050405020304" pitchFamily="18" charset="0"/>
                <a:ea typeface="Aptos" panose="020B0004020202020204" pitchFamily="34" charset="0"/>
                <a:cs typeface="Arial" panose="020B0604020202020204" pitchFamily="34" charset="0"/>
              </a:rPr>
              <a:t>STUDENT STRESS IN CLINICAL PRACTICE</a:t>
            </a:r>
            <a:endParaRPr lang="en-US" dirty="0"/>
          </a:p>
        </p:txBody>
      </p:sp>
      <p:sp>
        <p:nvSpPr>
          <p:cNvPr id="3" name="Content Placeholder 2"/>
          <p:cNvSpPr>
            <a:spLocks noGrp="1"/>
          </p:cNvSpPr>
          <p:nvPr>
            <p:ph idx="1"/>
          </p:nvPr>
        </p:nvSpPr>
        <p:spPr/>
        <p:txBody>
          <a:bodyPr/>
          <a:lstStyle/>
          <a:p>
            <a:pPr marL="0" lvl="0" indent="0" algn="l" defTabSz="457200" rtl="0">
              <a:lnSpc>
                <a:spcPct val="100000"/>
              </a:lnSpc>
              <a:spcBef>
                <a:spcPts val="0"/>
              </a:spcBef>
              <a:buNone/>
            </a:pPr>
            <a:r>
              <a:rPr lang="en-US" sz="4400" dirty="0">
                <a:solidFill>
                  <a:srgbClr val="000000"/>
                </a:solidFill>
                <a:latin typeface="Times New Roman" panose="02020603050405020304" pitchFamily="18" charset="0"/>
                <a:cs typeface="Times New Roman" panose="02020603050405020304" pitchFamily="18" charset="0"/>
              </a:rPr>
              <a:t>There have been a number of studies in nursing education on student stress in the clinical setting. </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defTabSz="457200" rtl="0">
              <a:lnSpc>
                <a:spcPct val="100000"/>
              </a:lnSpc>
              <a:spcBef>
                <a:spcPts val="0"/>
              </a:spcBef>
              <a:buNone/>
            </a:pPr>
            <a:r>
              <a:rPr lang="en-US" sz="4400" dirty="0">
                <a:solidFill>
                  <a:srgbClr val="000000"/>
                </a:solidFill>
                <a:latin typeface="Times New Roman" panose="02020603050405020304" pitchFamily="18" charset="0"/>
                <a:cs typeface="Times New Roman" panose="02020603050405020304" pitchFamily="18" charset="0"/>
              </a:rPr>
              <a:t>Some of the stresses students have identified are:</a:t>
            </a:r>
          </a:p>
          <a:p>
            <a:pPr marL="0" lvl="0" indent="0" algn="l" defTabSz="457200" rtl="0">
              <a:lnSpc>
                <a:spcPct val="100000"/>
              </a:lnSpc>
              <a:spcBef>
                <a:spcPts val="0"/>
              </a:spcBef>
              <a:buNone/>
            </a:pPr>
            <a:endParaRPr lang="en-US" sz="4000" dirty="0">
              <a:solidFill>
                <a:srgbClr val="000000"/>
              </a:solidFill>
              <a:latin typeface="Times New Roman" panose="02020603050405020304" pitchFamily="18" charset="0"/>
              <a:cs typeface="Times New Roman" panose="02020603050405020304" pitchFamily="18" charset="0"/>
            </a:endParaRPr>
          </a:p>
          <a:p>
            <a:pPr marL="0" lvl="0" indent="0" algn="l" defTabSz="457200" rtl="0">
              <a:lnSpc>
                <a:spcPct val="100000"/>
              </a:lnSpc>
              <a:spcBef>
                <a:spcPts val="0"/>
              </a:spcBef>
              <a:buNone/>
            </a:pPr>
            <a:endPar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lnSpc>
                <a:spcPct val="115000"/>
              </a:lnSpc>
              <a:spcBef>
                <a:spcPts val="0"/>
              </a:spcBef>
              <a:buNone/>
            </a:pPr>
            <a:r>
              <a:rPr lang="en-US" sz="4400" dirty="0">
                <a:latin typeface="Times New Roman" panose="02020603050405020304" pitchFamily="18" charset="0"/>
                <a:ea typeface="MS Mincho"/>
                <a:cs typeface="Times New Roman" panose="02020603050405020304" pitchFamily="18" charset="0"/>
              </a:rPr>
              <a:t>Some of the stresses students have identified are:</a:t>
            </a:r>
          </a:p>
          <a:p>
            <a:pPr lvl="0" algn="l" rtl="0">
              <a:lnSpc>
                <a:spcPct val="115000"/>
              </a:lnSpc>
              <a:spcBef>
                <a:spcPts val="0"/>
              </a:spcBef>
              <a:buFont typeface="Wingdings" panose="05000000000000000000" pitchFamily="2" charset="2"/>
              <a:buChar char=""/>
            </a:pPr>
            <a:r>
              <a:rPr lang="en-US" sz="4400" dirty="0">
                <a:latin typeface="Times New Roman" panose="02020603050405020304" pitchFamily="18" charset="0"/>
                <a:ea typeface="MS Mincho"/>
                <a:cs typeface="Times New Roman" panose="02020603050405020304" pitchFamily="18" charset="0"/>
              </a:rPr>
              <a:t>The fear of making a mistake that would harm the patient</a:t>
            </a:r>
          </a:p>
          <a:p>
            <a:pPr lvl="0" algn="l" rtl="0">
              <a:lnSpc>
                <a:spcPct val="115000"/>
              </a:lnSpc>
              <a:spcBef>
                <a:spcPts val="0"/>
              </a:spcBef>
              <a:spcAft>
                <a:spcPts val="1000"/>
              </a:spcAft>
              <a:buFont typeface="Wingdings" panose="05000000000000000000" pitchFamily="2" charset="2"/>
              <a:buChar char=""/>
            </a:pPr>
            <a:r>
              <a:rPr lang="en-US" sz="4400" dirty="0">
                <a:latin typeface="Times New Roman" panose="02020603050405020304" pitchFamily="18" charset="0"/>
                <a:ea typeface="MS Mincho"/>
                <a:cs typeface="Times New Roman" panose="02020603050405020304" pitchFamily="18" charset="0"/>
              </a:rPr>
              <a:t>Having insufficient knowledge and skills for patient care</a:t>
            </a:r>
          </a:p>
          <a:p>
            <a:pPr algn="l" rtl="0"/>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tx1"/>
            </a:solidFill>
          </a:ln>
        </p:spPr>
        <p:txBody>
          <a:bodyPr/>
          <a:lstStyle/>
          <a:p>
            <a:pPr lvl="0" defTabSz="457200">
              <a:lnSpc>
                <a:spcPct val="107000"/>
              </a:lnSpc>
              <a:spcBef>
                <a:spcPts val="0"/>
              </a:spcBef>
              <a:spcAft>
                <a:spcPts val="800"/>
              </a:spcAft>
            </a:pPr>
            <a:r>
              <a:rPr lang="en-US" sz="4500" b="1" kern="100" dirty="0">
                <a:solidFill>
                  <a:prstClr val="black"/>
                </a:solidFill>
                <a:latin typeface="Times New Roman" panose="02020603050405020304" pitchFamily="18" charset="0"/>
                <a:ea typeface="Aptos" panose="020B0004020202020204" pitchFamily="34" charset="0"/>
                <a:cs typeface="Arial" panose="020B0604020202020204" pitchFamily="34" charset="0"/>
              </a:rPr>
              <a:t>STUDENT STRESS IN CLINICAL PRACTICE</a:t>
            </a:r>
            <a:endParaRPr lang="en-US" dirty="0"/>
          </a:p>
        </p:txBody>
      </p:sp>
      <p:sp>
        <p:nvSpPr>
          <p:cNvPr id="3" name="Content Placeholder 2"/>
          <p:cNvSpPr>
            <a:spLocks noGrp="1"/>
          </p:cNvSpPr>
          <p:nvPr>
            <p:ph idx="1"/>
          </p:nvPr>
        </p:nvSpPr>
        <p:spPr>
          <a:xfrm>
            <a:off x="1257300" y="2738439"/>
            <a:ext cx="16405058" cy="7127456"/>
          </a:xfrm>
        </p:spPr>
        <p:txBody>
          <a:bodyPr>
            <a:normAutofit lnSpcReduction="10000"/>
          </a:bodyPr>
          <a:lstStyle/>
          <a:p>
            <a:pPr lvl="0" algn="just" rtl="0">
              <a:lnSpc>
                <a:spcPct val="150000"/>
              </a:lnSpc>
              <a:spcBef>
                <a:spcPts val="0"/>
              </a:spcBef>
              <a:buFont typeface="Wingdings" panose="05000000000000000000" pitchFamily="2" charset="2"/>
              <a:buChar char=""/>
            </a:pPr>
            <a:r>
              <a:rPr lang="en-US" sz="4400" dirty="0">
                <a:latin typeface="Times New Roman" panose="02020603050405020304" pitchFamily="18" charset="0"/>
                <a:ea typeface="MS Mincho"/>
                <a:cs typeface="Times New Roman" panose="02020603050405020304" pitchFamily="18" charset="0"/>
              </a:rPr>
              <a:t>Changing patient conditions and uncertainty about how to respond </a:t>
            </a:r>
          </a:p>
          <a:p>
            <a:pPr lvl="0" algn="just" rtl="0">
              <a:lnSpc>
                <a:spcPct val="150000"/>
              </a:lnSpc>
              <a:spcBef>
                <a:spcPts val="0"/>
              </a:spcBef>
              <a:buFont typeface="Wingdings" panose="05000000000000000000" pitchFamily="2" charset="2"/>
              <a:buChar char=""/>
            </a:pPr>
            <a:r>
              <a:rPr lang="en-US" sz="4400" dirty="0">
                <a:latin typeface="Times New Roman" panose="02020603050405020304" pitchFamily="18" charset="0"/>
                <a:ea typeface="MS Mincho"/>
                <a:cs typeface="Times New Roman" panose="02020603050405020304" pitchFamily="18" charset="0"/>
              </a:rPr>
              <a:t>Being unfamiliar with the staff, policies, and other aspects of the clinical setting</a:t>
            </a:r>
          </a:p>
          <a:p>
            <a:pPr lvl="0" algn="just" rtl="0">
              <a:lnSpc>
                <a:spcPct val="150000"/>
              </a:lnSpc>
              <a:spcBef>
                <a:spcPts val="0"/>
              </a:spcBef>
              <a:buFont typeface="Wingdings" panose="05000000000000000000" pitchFamily="2" charset="2"/>
              <a:buChar char=""/>
            </a:pPr>
            <a:r>
              <a:rPr lang="en-US" sz="4400" dirty="0">
                <a:latin typeface="Times New Roman" panose="02020603050405020304" pitchFamily="18" charset="0"/>
                <a:ea typeface="MS Mincho"/>
                <a:cs typeface="Times New Roman" panose="02020603050405020304" pitchFamily="18" charset="0"/>
              </a:rPr>
              <a:t>Caring for difficult patients</a:t>
            </a:r>
          </a:p>
          <a:p>
            <a:pPr lvl="0" algn="just" rtl="0">
              <a:lnSpc>
                <a:spcPct val="150000"/>
              </a:lnSpc>
              <a:spcBef>
                <a:spcPts val="0"/>
              </a:spcBef>
              <a:buFont typeface="Wingdings" panose="05000000000000000000" pitchFamily="2" charset="2"/>
              <a:buChar char=""/>
            </a:pPr>
            <a:r>
              <a:rPr lang="en-US" sz="4400" dirty="0">
                <a:latin typeface="Times New Roman" panose="02020603050405020304" pitchFamily="18" charset="0"/>
                <a:ea typeface="MS Mincho"/>
                <a:cs typeface="Times New Roman" panose="02020603050405020304" pitchFamily="18" charset="0"/>
              </a:rPr>
              <a:t>Having the teacher observe and evaluate clinical performance</a:t>
            </a:r>
          </a:p>
          <a:p>
            <a:pPr lvl="0" algn="just" rtl="0">
              <a:lnSpc>
                <a:spcPct val="150000"/>
              </a:lnSpc>
              <a:spcBef>
                <a:spcPts val="0"/>
              </a:spcBef>
              <a:spcAft>
                <a:spcPts val="1000"/>
              </a:spcAft>
              <a:buFont typeface="Wingdings" panose="05000000000000000000" pitchFamily="2" charset="2"/>
              <a:buChar char=""/>
            </a:pPr>
            <a:r>
              <a:rPr lang="en-US" sz="4400" dirty="0">
                <a:latin typeface="Times New Roman" panose="02020603050405020304" pitchFamily="18" charset="0"/>
                <a:ea typeface="MS Mincho"/>
                <a:cs typeface="Times New Roman" panose="02020603050405020304" pitchFamily="18" charset="0"/>
              </a:rPr>
              <a:t>Interacting with the patient, the family, nursing staff, and other health care providers</a:t>
            </a:r>
            <a:endParaRPr lang="en-US" sz="4400" dirty="0">
              <a:effectLst/>
              <a:latin typeface="Times New Roman" panose="02020603050405020304" pitchFamily="18" charset="0"/>
              <a:ea typeface="MS Mincho"/>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44" name="Google Shape;444;p33"/>
          <p:cNvSpPr txBox="1"/>
          <p:nvPr/>
        </p:nvSpPr>
        <p:spPr>
          <a:xfrm>
            <a:off x="1076599" y="1853922"/>
            <a:ext cx="16513569" cy="7314823"/>
          </a:xfrm>
          <a:prstGeom prst="rect">
            <a:avLst/>
          </a:prstGeom>
          <a:noFill/>
          <a:ln>
            <a:noFill/>
          </a:ln>
        </p:spPr>
        <p:txBody>
          <a:bodyPr spcFirstLastPara="1" wrap="square" lIns="0" tIns="0" rIns="0" bIns="0" anchor="t" anchorCtr="0">
            <a:spAutoFit/>
          </a:bodyPr>
          <a:lstStyle/>
          <a:p>
            <a:pPr algn="just">
              <a:lnSpc>
                <a:spcPct val="150000"/>
              </a:lnSpc>
              <a:spcAft>
                <a:spcPts val="800"/>
              </a:spcAft>
              <a:tabLst>
                <a:tab pos="456565" algn="l"/>
              </a:tabLst>
            </a:pPr>
            <a:r>
              <a:rPr lang="en-US" sz="4400" dirty="0">
                <a:solidFill>
                  <a:srgbClr val="000000"/>
                </a:solidFill>
                <a:latin typeface="Times New Roman" panose="02020603050405020304" pitchFamily="18" charset="0"/>
                <a:cs typeface="Times New Roman" panose="02020603050405020304" pitchFamily="18" charset="0"/>
              </a:rPr>
              <a:t>For clinical evaluation to be effective, the teacher should provide </a:t>
            </a:r>
            <a:r>
              <a:rPr lang="en-US" sz="4400" b="1" dirty="0">
                <a:solidFill>
                  <a:srgbClr val="000000"/>
                </a:solidFill>
                <a:latin typeface="Times New Roman" panose="02020603050405020304" pitchFamily="18" charset="0"/>
                <a:cs typeface="Times New Roman" panose="02020603050405020304" pitchFamily="18" charset="0"/>
              </a:rPr>
              <a:t>continuous feedback </a:t>
            </a:r>
            <a:r>
              <a:rPr lang="en-US" sz="4400" dirty="0">
                <a:solidFill>
                  <a:srgbClr val="000000"/>
                </a:solidFill>
                <a:latin typeface="Times New Roman" panose="02020603050405020304" pitchFamily="18" charset="0"/>
                <a:cs typeface="Times New Roman" panose="02020603050405020304" pitchFamily="18" charset="0"/>
              </a:rPr>
              <a:t>to students about their performance and how they can improve it. </a:t>
            </a:r>
          </a:p>
          <a:p>
            <a:pPr algn="just">
              <a:lnSpc>
                <a:spcPct val="150000"/>
              </a:lnSpc>
              <a:spcAft>
                <a:spcPts val="800"/>
              </a:spcAft>
              <a:tabLst>
                <a:tab pos="456565" algn="l"/>
              </a:tabLst>
            </a:pPr>
            <a:r>
              <a:rPr lang="en-US" sz="4400" dirty="0">
                <a:solidFill>
                  <a:srgbClr val="000000"/>
                </a:solidFill>
                <a:latin typeface="Times New Roman" panose="02020603050405020304" pitchFamily="18" charset="0"/>
                <a:cs typeface="Times New Roman" panose="02020603050405020304" pitchFamily="18" charset="0"/>
              </a:rPr>
              <a:t>Feedback is the </a:t>
            </a:r>
            <a:r>
              <a:rPr lang="en-US" sz="4400" b="1" dirty="0">
                <a:solidFill>
                  <a:srgbClr val="000000"/>
                </a:solidFill>
                <a:latin typeface="Times New Roman" panose="02020603050405020304" pitchFamily="18" charset="0"/>
                <a:cs typeface="Times New Roman" panose="02020603050405020304" pitchFamily="18" charset="0"/>
              </a:rPr>
              <a:t>communication</a:t>
            </a:r>
            <a:r>
              <a:rPr lang="en-US" sz="4400" dirty="0">
                <a:solidFill>
                  <a:srgbClr val="000000"/>
                </a:solidFill>
                <a:latin typeface="Times New Roman" panose="02020603050405020304" pitchFamily="18" charset="0"/>
                <a:cs typeface="Times New Roman" panose="02020603050405020304" pitchFamily="18" charset="0"/>
              </a:rPr>
              <a:t> of information to students, based on the teacher’s </a:t>
            </a:r>
            <a:r>
              <a:rPr lang="en-US" sz="4400" b="1" dirty="0">
                <a:solidFill>
                  <a:srgbClr val="000000"/>
                </a:solidFill>
                <a:latin typeface="Times New Roman" panose="02020603050405020304" pitchFamily="18" charset="0"/>
                <a:cs typeface="Times New Roman" panose="02020603050405020304" pitchFamily="18" charset="0"/>
              </a:rPr>
              <a:t>assessment</a:t>
            </a:r>
            <a:r>
              <a:rPr lang="en-US" sz="4400" dirty="0">
                <a:solidFill>
                  <a:srgbClr val="000000"/>
                </a:solidFill>
                <a:latin typeface="Times New Roman" panose="02020603050405020304" pitchFamily="18" charset="0"/>
                <a:cs typeface="Times New Roman" panose="02020603050405020304" pitchFamily="18" charset="0"/>
              </a:rPr>
              <a:t>, that enables students to </a:t>
            </a:r>
            <a:r>
              <a:rPr lang="en-US" sz="4400" b="1" dirty="0">
                <a:solidFill>
                  <a:srgbClr val="000000"/>
                </a:solidFill>
                <a:latin typeface="Times New Roman" panose="02020603050405020304" pitchFamily="18" charset="0"/>
                <a:cs typeface="Times New Roman" panose="02020603050405020304" pitchFamily="18" charset="0"/>
              </a:rPr>
              <a:t>reflect on their performance</a:t>
            </a:r>
            <a:r>
              <a:rPr lang="en-US" sz="4400" dirty="0">
                <a:solidFill>
                  <a:srgbClr val="000000"/>
                </a:solidFill>
                <a:latin typeface="Times New Roman" panose="02020603050405020304" pitchFamily="18" charset="0"/>
                <a:cs typeface="Times New Roman" panose="02020603050405020304" pitchFamily="18" charset="0"/>
              </a:rPr>
              <a:t>, identify continued learning </a:t>
            </a:r>
            <a:r>
              <a:rPr lang="en-US" sz="4400" b="1" dirty="0">
                <a:solidFill>
                  <a:srgbClr val="000000"/>
                </a:solidFill>
                <a:latin typeface="Times New Roman" panose="02020603050405020304" pitchFamily="18" charset="0"/>
                <a:cs typeface="Times New Roman" panose="02020603050405020304" pitchFamily="18" charset="0"/>
              </a:rPr>
              <a:t>needs</a:t>
            </a:r>
            <a:r>
              <a:rPr lang="en-US" sz="4400" dirty="0">
                <a:solidFill>
                  <a:srgbClr val="000000"/>
                </a:solidFill>
                <a:latin typeface="Times New Roman" panose="02020603050405020304" pitchFamily="18" charset="0"/>
                <a:cs typeface="Times New Roman" panose="02020603050405020304" pitchFamily="18" charset="0"/>
              </a:rPr>
              <a:t>, and decide </a:t>
            </a:r>
            <a:r>
              <a:rPr lang="en-US" sz="4400" b="1" dirty="0">
                <a:solidFill>
                  <a:srgbClr val="000000"/>
                </a:solidFill>
                <a:latin typeface="Times New Roman" panose="02020603050405020304" pitchFamily="18" charset="0"/>
                <a:cs typeface="Times New Roman" panose="02020603050405020304" pitchFamily="18" charset="0"/>
              </a:rPr>
              <a:t>how</a:t>
            </a:r>
            <a:r>
              <a:rPr lang="en-US" sz="4400" dirty="0">
                <a:solidFill>
                  <a:srgbClr val="000000"/>
                </a:solidFill>
                <a:latin typeface="Times New Roman" panose="02020603050405020304" pitchFamily="18" charset="0"/>
                <a:cs typeface="Times New Roman" panose="02020603050405020304" pitchFamily="18" charset="0"/>
              </a:rPr>
              <a:t> to meet them (Abed et, al, 2022)</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مربع نص 3"/>
          <p:cNvSpPr txBox="1"/>
          <p:nvPr/>
        </p:nvSpPr>
        <p:spPr>
          <a:xfrm>
            <a:off x="1076599" y="740410"/>
            <a:ext cx="14076946" cy="923328"/>
          </a:xfrm>
          <a:prstGeom prst="rect">
            <a:avLst/>
          </a:prstGeom>
          <a:solidFill>
            <a:schemeClr val="bg2"/>
          </a:solidFill>
          <a:ln>
            <a:solidFill>
              <a:schemeClr val="accent1"/>
            </a:solidFill>
          </a:ln>
        </p:spPr>
        <p:txBody>
          <a:bodyPr wrap="square" lIns="91439" tIns="45719" rIns="91439" bIns="45719">
            <a:spAutoFit/>
          </a:bodyPr>
          <a:lstStyle/>
          <a:p>
            <a:pPr lvl="0"/>
            <a:r>
              <a:rPr lang="en-US" sz="5400" b="1" dirty="0">
                <a:solidFill>
                  <a:srgbClr val="0E2841">
                    <a:lumMod val="50000"/>
                  </a:srgbClr>
                </a:solidFill>
                <a:latin typeface="Times New Roman" panose="02020603050405020304" pitchFamily="18" charset="0"/>
                <a:ea typeface="Arial" panose="020B0604020202020204" pitchFamily="34" charset="0"/>
                <a:cs typeface="Times New Roman" panose="02020603050405020304" pitchFamily="18" charset="0"/>
              </a:rPr>
              <a:t>Feedback in clinical evaluation</a:t>
            </a:r>
            <a:endParaRPr lang="en-US" sz="5400" b="1" dirty="0">
              <a:solidFill>
                <a:srgbClr val="0E2841">
                  <a:lumMod val="50000"/>
                </a:srgbClr>
              </a:solidFill>
              <a:latin typeface="Times New Roman" panose="02020603050405020304" pitchFamily="18" charset="0"/>
              <a:ea typeface="Times New Roman" panose="02020603050405020304" pitchFamily="18" charset="0"/>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cxnSp>
        <p:nvCxnSpPr>
          <p:cNvPr id="165" name="Google Shape;165;p18"/>
          <p:cNvCxnSpPr/>
          <p:nvPr/>
        </p:nvCxnSpPr>
        <p:spPr>
          <a:xfrm>
            <a:off x="402033" y="9765560"/>
            <a:ext cx="17483938" cy="0"/>
          </a:xfrm>
          <a:prstGeom prst="straightConnector1">
            <a:avLst/>
          </a:prstGeom>
          <a:noFill/>
          <a:ln w="38100" cap="flat" cmpd="sng">
            <a:solidFill>
              <a:srgbClr val="000000"/>
            </a:solidFill>
            <a:prstDash val="solid"/>
            <a:round/>
            <a:headEnd type="none" w="sm" len="sm"/>
            <a:tailEnd type="none" w="sm" len="sm"/>
          </a:ln>
        </p:spPr>
      </p:cxnSp>
      <p:sp>
        <p:nvSpPr>
          <p:cNvPr id="3" name="مربع نص 2"/>
          <p:cNvSpPr txBox="1"/>
          <p:nvPr/>
        </p:nvSpPr>
        <p:spPr>
          <a:xfrm>
            <a:off x="971438" y="2657402"/>
            <a:ext cx="16345128" cy="6011900"/>
          </a:xfrm>
          <a:prstGeom prst="rect">
            <a:avLst/>
          </a:prstGeom>
          <a:noFill/>
        </p:spPr>
        <p:txBody>
          <a:bodyPr wrap="square" lIns="91439" tIns="45719" rIns="91439" bIns="45719">
            <a:spAutoFit/>
          </a:bodyPr>
          <a:lstStyle/>
          <a:p>
            <a:pPr algn="just">
              <a:lnSpc>
                <a:spcPct val="150000"/>
              </a:lnSpc>
              <a:spcAft>
                <a:spcPts val="800"/>
              </a:spcAft>
              <a:tabLst>
                <a:tab pos="456565" algn="l"/>
              </a:tabLst>
            </a:pPr>
            <a:r>
              <a:rPr lang="en-US" sz="3600" dirty="0">
                <a:solidFill>
                  <a:srgbClr val="000000"/>
                </a:solidFill>
                <a:latin typeface="Times New Roman" panose="02020603050405020304" pitchFamily="18" charset="0"/>
                <a:cs typeface="Times New Roman" panose="02020603050405020304" pitchFamily="18" charset="0"/>
              </a:rPr>
              <a:t>Feedback may be </a:t>
            </a:r>
            <a:r>
              <a:rPr lang="en-US" sz="3600" b="1" dirty="0">
                <a:solidFill>
                  <a:srgbClr val="000000"/>
                </a:solidFill>
                <a:latin typeface="Times New Roman" panose="02020603050405020304" pitchFamily="18" charset="0"/>
                <a:cs typeface="Times New Roman" panose="02020603050405020304" pitchFamily="18" charset="0"/>
              </a:rPr>
              <a:t>verbal</a:t>
            </a:r>
            <a:r>
              <a:rPr lang="en-US" sz="3600" dirty="0">
                <a:solidFill>
                  <a:srgbClr val="000000"/>
                </a:solidFill>
                <a:latin typeface="Times New Roman" panose="02020603050405020304" pitchFamily="18" charset="0"/>
                <a:cs typeface="Times New Roman" panose="02020603050405020304" pitchFamily="18" charset="0"/>
              </a:rPr>
              <a:t>, by describing observations of </a:t>
            </a:r>
            <a:r>
              <a:rPr lang="en-US" sz="3600" b="1" dirty="0">
                <a:solidFill>
                  <a:srgbClr val="000000"/>
                </a:solidFill>
                <a:latin typeface="Times New Roman" panose="02020603050405020304" pitchFamily="18" charset="0"/>
                <a:cs typeface="Times New Roman" panose="02020603050405020304" pitchFamily="18" charset="0"/>
              </a:rPr>
              <a:t>performance</a:t>
            </a:r>
            <a:r>
              <a:rPr lang="en-US" sz="3600" dirty="0">
                <a:solidFill>
                  <a:srgbClr val="000000"/>
                </a:solidFill>
                <a:latin typeface="Times New Roman" panose="02020603050405020304" pitchFamily="18" charset="0"/>
                <a:cs typeface="Times New Roman" panose="02020603050405020304" pitchFamily="18" charset="0"/>
              </a:rPr>
              <a:t> and </a:t>
            </a:r>
            <a:r>
              <a:rPr lang="en-US" sz="3600" b="1" dirty="0">
                <a:solidFill>
                  <a:srgbClr val="000000"/>
                </a:solidFill>
                <a:latin typeface="Times New Roman" panose="02020603050405020304" pitchFamily="18" charset="0"/>
                <a:cs typeface="Times New Roman" panose="02020603050405020304" pitchFamily="18" charset="0"/>
              </a:rPr>
              <a:t>explaining</a:t>
            </a:r>
            <a:r>
              <a:rPr lang="en-US" sz="3600" dirty="0">
                <a:solidFill>
                  <a:srgbClr val="000000"/>
                </a:solidFill>
                <a:latin typeface="Times New Roman" panose="02020603050405020304" pitchFamily="18" charset="0"/>
                <a:cs typeface="Times New Roman" panose="02020603050405020304" pitchFamily="18" charset="0"/>
              </a:rPr>
              <a:t> what to do differently, or </a:t>
            </a:r>
            <a:r>
              <a:rPr lang="en-US" sz="3600" b="1" dirty="0">
                <a:solidFill>
                  <a:srgbClr val="000000"/>
                </a:solidFill>
                <a:latin typeface="Times New Roman" panose="02020603050405020304" pitchFamily="18" charset="0"/>
                <a:cs typeface="Times New Roman" panose="02020603050405020304" pitchFamily="18" charset="0"/>
              </a:rPr>
              <a:t>visual, by demonstrating </a:t>
            </a:r>
            <a:r>
              <a:rPr lang="en-US" sz="3600" dirty="0">
                <a:solidFill>
                  <a:srgbClr val="000000"/>
                </a:solidFill>
                <a:latin typeface="Times New Roman" panose="02020603050405020304" pitchFamily="18" charset="0"/>
                <a:cs typeface="Times New Roman" panose="02020603050405020304" pitchFamily="18" charset="0"/>
              </a:rPr>
              <a:t>correct performance. </a:t>
            </a:r>
          </a:p>
          <a:p>
            <a:pPr algn="just">
              <a:lnSpc>
                <a:spcPct val="150000"/>
              </a:lnSpc>
              <a:spcAft>
                <a:spcPts val="800"/>
              </a:spcAft>
              <a:tabLst>
                <a:tab pos="456565" algn="l"/>
              </a:tabLst>
            </a:pPr>
            <a:r>
              <a:rPr lang="en-US" sz="3600" dirty="0">
                <a:solidFill>
                  <a:srgbClr val="000000"/>
                </a:solidFill>
                <a:latin typeface="Times New Roman" panose="02020603050405020304" pitchFamily="18" charset="0"/>
                <a:cs typeface="Times New Roman" panose="02020603050405020304" pitchFamily="18" charset="0"/>
              </a:rPr>
              <a:t>Feedback should be </a:t>
            </a:r>
            <a:r>
              <a:rPr lang="en-US" sz="3600" b="1" dirty="0">
                <a:solidFill>
                  <a:srgbClr val="000000"/>
                </a:solidFill>
                <a:latin typeface="Times New Roman" panose="02020603050405020304" pitchFamily="18" charset="0"/>
                <a:cs typeface="Times New Roman" panose="02020603050405020304" pitchFamily="18" charset="0"/>
              </a:rPr>
              <a:t>specific</a:t>
            </a:r>
            <a:r>
              <a:rPr lang="en-US" sz="3600" dirty="0">
                <a:solidFill>
                  <a:srgbClr val="000000"/>
                </a:solidFill>
                <a:latin typeface="Times New Roman" panose="02020603050405020304" pitchFamily="18" charset="0"/>
                <a:cs typeface="Times New Roman" panose="02020603050405020304" pitchFamily="18" charset="0"/>
              </a:rPr>
              <a:t> and accompanied by further </a:t>
            </a:r>
            <a:r>
              <a:rPr lang="en-US" sz="3600" b="1" dirty="0">
                <a:solidFill>
                  <a:srgbClr val="000000"/>
                </a:solidFill>
                <a:latin typeface="Times New Roman" panose="02020603050405020304" pitchFamily="18" charset="0"/>
                <a:cs typeface="Times New Roman" panose="02020603050405020304" pitchFamily="18" charset="0"/>
              </a:rPr>
              <a:t>instruction</a:t>
            </a:r>
            <a:r>
              <a:rPr lang="en-US" sz="3600" dirty="0">
                <a:solidFill>
                  <a:srgbClr val="000000"/>
                </a:solidFill>
                <a:latin typeface="Times New Roman" panose="02020603050405020304" pitchFamily="18" charset="0"/>
                <a:cs typeface="Times New Roman" panose="02020603050405020304" pitchFamily="18" charset="0"/>
              </a:rPr>
              <a:t> from the </a:t>
            </a:r>
            <a:r>
              <a:rPr lang="en-US" sz="3600" b="1" dirty="0">
                <a:solidFill>
                  <a:srgbClr val="000000"/>
                </a:solidFill>
                <a:latin typeface="Times New Roman" panose="02020603050405020304" pitchFamily="18" charset="0"/>
                <a:cs typeface="Times New Roman" panose="02020603050405020304" pitchFamily="18" charset="0"/>
              </a:rPr>
              <a:t>teacher</a:t>
            </a:r>
            <a:r>
              <a:rPr lang="en-US" sz="3600" dirty="0">
                <a:solidFill>
                  <a:srgbClr val="000000"/>
                </a:solidFill>
                <a:latin typeface="Times New Roman" panose="02020603050405020304" pitchFamily="18" charset="0"/>
                <a:cs typeface="Times New Roman" panose="02020603050405020304" pitchFamily="18" charset="0"/>
              </a:rPr>
              <a:t> or by working with students to identify </a:t>
            </a:r>
            <a:r>
              <a:rPr lang="en-US" sz="3600" b="1" dirty="0">
                <a:solidFill>
                  <a:srgbClr val="000000"/>
                </a:solidFill>
                <a:latin typeface="Times New Roman" panose="02020603050405020304" pitchFamily="18" charset="0"/>
                <a:cs typeface="Times New Roman" panose="02020603050405020304" pitchFamily="18" charset="0"/>
              </a:rPr>
              <a:t>appropriate learning activities</a:t>
            </a:r>
            <a:r>
              <a:rPr lang="en-US" sz="3600" dirty="0">
                <a:solidFill>
                  <a:srgbClr val="000000"/>
                </a:solidFill>
                <a:latin typeface="Times New Roman" panose="02020603050405020304" pitchFamily="18" charset="0"/>
                <a:cs typeface="Times New Roman" panose="02020603050405020304" pitchFamily="18" charset="0"/>
              </a:rPr>
              <a:t>. The ultimate </a:t>
            </a:r>
            <a:r>
              <a:rPr lang="en-US" sz="3600" b="1" dirty="0">
                <a:solidFill>
                  <a:srgbClr val="000000"/>
                </a:solidFill>
                <a:latin typeface="Times New Roman" panose="02020603050405020304" pitchFamily="18" charset="0"/>
                <a:cs typeface="Times New Roman" panose="02020603050405020304" pitchFamily="18" charset="0"/>
              </a:rPr>
              <a:t>goal</a:t>
            </a:r>
            <a:r>
              <a:rPr lang="en-US" sz="3600" dirty="0">
                <a:solidFill>
                  <a:srgbClr val="000000"/>
                </a:solidFill>
                <a:latin typeface="Times New Roman" panose="02020603050405020304" pitchFamily="18" charset="0"/>
                <a:cs typeface="Times New Roman" panose="02020603050405020304" pitchFamily="18" charset="0"/>
              </a:rPr>
              <a:t> is for students to progress to a point at which they can </a:t>
            </a:r>
            <a:r>
              <a:rPr lang="en-US" sz="3600" b="1" dirty="0">
                <a:solidFill>
                  <a:srgbClr val="000000"/>
                </a:solidFill>
                <a:latin typeface="Times New Roman" panose="02020603050405020304" pitchFamily="18" charset="0"/>
                <a:cs typeface="Times New Roman" panose="02020603050405020304" pitchFamily="18" charset="0"/>
              </a:rPr>
              <a:t>judge their own performance</a:t>
            </a:r>
            <a:r>
              <a:rPr lang="en-US" sz="3600" dirty="0">
                <a:solidFill>
                  <a:srgbClr val="000000"/>
                </a:solidFill>
                <a:latin typeface="Times New Roman" panose="02020603050405020304" pitchFamily="18" charset="0"/>
                <a:cs typeface="Times New Roman" panose="02020603050405020304" pitchFamily="18" charset="0"/>
              </a:rPr>
              <a:t>, identify </a:t>
            </a:r>
            <a:r>
              <a:rPr lang="en-US" sz="3600" b="1" dirty="0">
                <a:solidFill>
                  <a:srgbClr val="000000"/>
                </a:solidFill>
                <a:latin typeface="Times New Roman" panose="02020603050405020304" pitchFamily="18" charset="0"/>
                <a:cs typeface="Times New Roman" panose="02020603050405020304" pitchFamily="18" charset="0"/>
              </a:rPr>
              <a:t>resources</a:t>
            </a:r>
            <a:r>
              <a:rPr lang="en-US" sz="3600" dirty="0">
                <a:solidFill>
                  <a:srgbClr val="000000"/>
                </a:solidFill>
                <a:latin typeface="Times New Roman" panose="02020603050405020304" pitchFamily="18" charset="0"/>
                <a:cs typeface="Times New Roman" panose="02020603050405020304" pitchFamily="18" charset="0"/>
              </a:rPr>
              <a:t> for their learning, and </a:t>
            </a:r>
            <a:r>
              <a:rPr lang="en-US" sz="3600" b="1" dirty="0">
                <a:solidFill>
                  <a:srgbClr val="000000"/>
                </a:solidFill>
                <a:latin typeface="Times New Roman" panose="02020603050405020304" pitchFamily="18" charset="0"/>
                <a:cs typeface="Times New Roman" panose="02020603050405020304" pitchFamily="18" charset="0"/>
              </a:rPr>
              <a:t>use</a:t>
            </a:r>
            <a:r>
              <a:rPr lang="en-US" sz="3600" dirty="0">
                <a:solidFill>
                  <a:srgbClr val="000000"/>
                </a:solidFill>
                <a:latin typeface="Times New Roman" panose="02020603050405020304" pitchFamily="18" charset="0"/>
                <a:cs typeface="Times New Roman" panose="02020603050405020304" pitchFamily="18" charset="0"/>
              </a:rPr>
              <a:t> those resources to further </a:t>
            </a:r>
            <a:r>
              <a:rPr lang="en-US" sz="3600" b="1" dirty="0">
                <a:solidFill>
                  <a:srgbClr val="000000"/>
                </a:solidFill>
                <a:latin typeface="Times New Roman" panose="02020603050405020304" pitchFamily="18" charset="0"/>
                <a:cs typeface="Times New Roman" panose="02020603050405020304" pitchFamily="18" charset="0"/>
              </a:rPr>
              <a:t>develop competencies</a:t>
            </a:r>
            <a:endParaRPr lang="en-US" sz="1400" b="1"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13" name="مربع نص 3"/>
          <p:cNvSpPr txBox="1"/>
          <p:nvPr/>
        </p:nvSpPr>
        <p:spPr>
          <a:xfrm>
            <a:off x="1076598" y="740410"/>
            <a:ext cx="15093843" cy="923328"/>
          </a:xfrm>
          <a:prstGeom prst="rect">
            <a:avLst/>
          </a:prstGeom>
          <a:solidFill>
            <a:schemeClr val="bg2"/>
          </a:solidFill>
          <a:ln>
            <a:solidFill>
              <a:schemeClr val="accent1"/>
            </a:solidFill>
          </a:ln>
        </p:spPr>
        <p:txBody>
          <a:bodyPr wrap="square" lIns="91439" tIns="45719" rIns="91439" bIns="45719">
            <a:spAutoFit/>
          </a:bodyPr>
          <a:lstStyle/>
          <a:p>
            <a:r>
              <a:rPr lang="en-US" sz="5400" b="1" dirty="0">
                <a:solidFill>
                  <a:schemeClr val="tx2">
                    <a:lumMod val="50000"/>
                  </a:schemeClr>
                </a:solidFill>
                <a:latin typeface="Times New Roman" panose="02020603050405020304" pitchFamily="18" charset="0"/>
                <a:ea typeface="Arial" panose="020B0604020202020204" pitchFamily="34" charset="0"/>
                <a:cs typeface="Times New Roman" panose="02020603050405020304" pitchFamily="18" charset="0"/>
              </a:rPr>
              <a:t>Feedback in clinical evaluation cont., </a:t>
            </a:r>
            <a:endParaRPr lang="en-US" sz="5400" b="1" dirty="0">
              <a:solidFill>
                <a:schemeClr val="tx2">
                  <a:lumMod val="50000"/>
                </a:schemeClr>
              </a:solidFill>
              <a:latin typeface="Times New Roman" panose="02020603050405020304" pitchFamily="18" charset="0"/>
              <a:ea typeface="Times New Roman" panose="02020603050405020304" pitchFamily="18" charset="0"/>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7241" y="1014139"/>
            <a:ext cx="14889975" cy="1673022"/>
          </a:xfrm>
          <a:prstGeom prst="rect">
            <a:avLst/>
          </a:prstGeom>
          <a:solidFill>
            <a:schemeClr val="bg2"/>
          </a:solidFill>
          <a:ln>
            <a:solidFill>
              <a:schemeClr val="accent1"/>
            </a:solidFill>
          </a:ln>
        </p:spPr>
        <p:txBody>
          <a:bodyPr wrap="square">
            <a:spAutoFit/>
          </a:bodyPr>
          <a:lstStyle/>
          <a:p>
            <a:pPr lvl="0" algn="just">
              <a:lnSpc>
                <a:spcPct val="107000"/>
              </a:lnSpc>
              <a:spcAft>
                <a:spcPts val="800"/>
              </a:spcAft>
              <a:tabLst>
                <a:tab pos="456565" algn="l"/>
              </a:tabLst>
            </a:pPr>
            <a:r>
              <a:rPr lang="en-US" sz="4800" b="1" dirty="0">
                <a:solidFill>
                  <a:srgbClr val="0E2841">
                    <a:lumMod val="50000"/>
                  </a:srgbClr>
                </a:solidFill>
                <a:latin typeface="Times New Roman" panose="02020603050405020304" pitchFamily="18" charset="0"/>
                <a:cs typeface="Times New Roman" panose="02020603050405020304" pitchFamily="18" charset="0"/>
              </a:rPr>
              <a:t>Principles of Providing Feedback as Part of Clinical Evaluation</a:t>
            </a:r>
            <a:endParaRPr lang="en-US" sz="2800" b="1" kern="100" dirty="0">
              <a:solidFill>
                <a:srgbClr val="0E2841">
                  <a:lumMod val="50000"/>
                </a:srgbClr>
              </a:solidFill>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4"/>
          <p:cNvSpPr/>
          <p:nvPr/>
        </p:nvSpPr>
        <p:spPr>
          <a:xfrm>
            <a:off x="1225685" y="3095764"/>
            <a:ext cx="16245192" cy="4708981"/>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en-US" sz="4000" dirty="0">
                <a:latin typeface="Times New Roman" panose="02020603050405020304" pitchFamily="18" charset="0"/>
                <a:ea typeface="MS Mincho"/>
                <a:cs typeface="Times New Roman" panose="02020603050405020304" pitchFamily="18" charset="0"/>
              </a:rPr>
              <a:t>The feedback should be precise and specific</a:t>
            </a:r>
          </a:p>
          <a:p>
            <a:pPr marL="342900" marR="0" lvl="0" indent="-342900" algn="just">
              <a:lnSpc>
                <a:spcPct val="150000"/>
              </a:lnSpc>
              <a:spcBef>
                <a:spcPts val="0"/>
              </a:spcBef>
              <a:spcAft>
                <a:spcPts val="0"/>
              </a:spcAft>
              <a:buFont typeface="Wingdings" panose="05000000000000000000" pitchFamily="2" charset="2"/>
              <a:buChar char=""/>
            </a:pPr>
            <a:r>
              <a:rPr lang="en-US" sz="4000" dirty="0">
                <a:latin typeface="Times New Roman" panose="02020603050405020304" pitchFamily="18" charset="0"/>
                <a:ea typeface="MS Mincho"/>
                <a:cs typeface="Times New Roman" panose="02020603050405020304" pitchFamily="18" charset="0"/>
              </a:rPr>
              <a:t>For procedures, use of technologies, and any psychomotor skill</a:t>
            </a:r>
          </a:p>
          <a:p>
            <a:pPr marL="342900" marR="0" lvl="0" indent="-342900" algn="just">
              <a:lnSpc>
                <a:spcPct val="150000"/>
              </a:lnSpc>
              <a:spcBef>
                <a:spcPts val="0"/>
              </a:spcBef>
              <a:spcAft>
                <a:spcPts val="0"/>
              </a:spcAft>
              <a:buFont typeface="Wingdings" panose="05000000000000000000" pitchFamily="2" charset="2"/>
              <a:buChar char=""/>
            </a:pPr>
            <a:r>
              <a:rPr lang="en-US" sz="4000" dirty="0">
                <a:latin typeface="Times New Roman" panose="02020603050405020304" pitchFamily="18" charset="0"/>
                <a:ea typeface="MS Mincho"/>
                <a:cs typeface="Times New Roman" panose="02020603050405020304" pitchFamily="18" charset="0"/>
              </a:rPr>
              <a:t>Feedback about performance should be given to students at the time of learning or immediately following it</a:t>
            </a:r>
          </a:p>
          <a:p>
            <a:pPr marL="342900" marR="0" lvl="0" indent="-342900" algn="just">
              <a:lnSpc>
                <a:spcPct val="150000"/>
              </a:lnSpc>
              <a:spcBef>
                <a:spcPts val="0"/>
              </a:spcBef>
              <a:spcAft>
                <a:spcPts val="1000"/>
              </a:spcAft>
              <a:buFont typeface="Wingdings" panose="05000000000000000000" pitchFamily="2" charset="2"/>
              <a:buChar char=""/>
            </a:pPr>
            <a:r>
              <a:rPr lang="en-US" sz="4000" dirty="0">
                <a:latin typeface="Times New Roman" panose="02020603050405020304" pitchFamily="18" charset="0"/>
                <a:ea typeface="MS Mincho"/>
                <a:cs typeface="Times New Roman" panose="02020603050405020304" pitchFamily="18" charset="0"/>
              </a:rPr>
              <a:t>Students need different amounts of feedback and positive reinforcement</a:t>
            </a:r>
            <a:endParaRPr lang="en-US" sz="4000" dirty="0">
              <a:effectLst/>
              <a:latin typeface="Times New Roman" panose="02020603050405020304" pitchFamily="18" charset="0"/>
              <a:ea typeface="MS Mincho"/>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0"/>
          <p:cNvSpPr txBox="1"/>
          <p:nvPr/>
        </p:nvSpPr>
        <p:spPr>
          <a:xfrm>
            <a:off x="3411926" y="3290700"/>
            <a:ext cx="11463900" cy="332399"/>
          </a:xfrm>
          <a:prstGeom prst="rect">
            <a:avLst/>
          </a:prstGeom>
          <a:noFill/>
          <a:ln>
            <a:noFill/>
          </a:ln>
        </p:spPr>
        <p:txBody>
          <a:bodyPr spcFirstLastPara="1" wrap="square" lIns="0" tIns="0" rIns="0" bIns="0" anchor="t" anchorCtr="0">
            <a:spAutoFit/>
          </a:bodyPr>
          <a:lstStyle/>
          <a:p>
            <a:pPr algn="ctr">
              <a:lnSpc>
                <a:spcPct val="120000"/>
              </a:lnSpc>
            </a:pPr>
            <a:endParaRPr dirty="0"/>
          </a:p>
        </p:txBody>
      </p:sp>
      <p:sp>
        <p:nvSpPr>
          <p:cNvPr id="389" name="Google Shape;389;p30"/>
          <p:cNvSpPr txBox="1"/>
          <p:nvPr/>
        </p:nvSpPr>
        <p:spPr>
          <a:xfrm>
            <a:off x="892921" y="2331740"/>
            <a:ext cx="17013698" cy="6980372"/>
          </a:xfrm>
          <a:prstGeom prst="rect">
            <a:avLst/>
          </a:prstGeom>
          <a:noFill/>
          <a:ln>
            <a:noFill/>
          </a:ln>
        </p:spPr>
        <p:txBody>
          <a:bodyPr spcFirstLastPara="1" wrap="square" lIns="0" tIns="0" rIns="0" bIns="0" anchor="t" anchorCtr="0">
            <a:spAutoFit/>
          </a:bodyPr>
          <a:lstStyle/>
          <a:p>
            <a:pPr>
              <a:lnSpc>
                <a:spcPct val="140000"/>
              </a:lnSpc>
            </a:pPr>
            <a:r>
              <a:rPr lang="en-US" sz="3600" b="1" dirty="0">
                <a:solidFill>
                  <a:srgbClr val="000000"/>
                </a:solidFill>
                <a:latin typeface="Times New Roman" panose="02020603050405020304" pitchFamily="18" charset="0"/>
              </a:rPr>
              <a:t>1.</a:t>
            </a:r>
            <a:r>
              <a:rPr lang="en-US" sz="3600" dirty="0">
                <a:solidFill>
                  <a:srgbClr val="000000"/>
                </a:solidFill>
                <a:latin typeface="Times New Roman" panose="02020603050405020304" pitchFamily="18" charset="0"/>
              </a:rPr>
              <a:t>Identify the </a:t>
            </a:r>
            <a:r>
              <a:rPr lang="en-US" sz="3600" b="1" dirty="0">
                <a:solidFill>
                  <a:srgbClr val="000000"/>
                </a:solidFill>
                <a:latin typeface="Times New Roman" panose="02020603050405020304" pitchFamily="18" charset="0"/>
              </a:rPr>
              <a:t>expectations</a:t>
            </a:r>
            <a:r>
              <a:rPr lang="en-US" sz="3600" dirty="0">
                <a:solidFill>
                  <a:srgbClr val="000000"/>
                </a:solidFill>
                <a:latin typeface="Times New Roman" panose="02020603050405020304" pitchFamily="18" charset="0"/>
              </a:rPr>
              <a:t> for the student. </a:t>
            </a:r>
          </a:p>
          <a:p>
            <a:pPr>
              <a:lnSpc>
                <a:spcPct val="140000"/>
              </a:lnSpc>
            </a:pPr>
            <a:r>
              <a:rPr lang="en-US" sz="3600" b="1" dirty="0">
                <a:solidFill>
                  <a:srgbClr val="000000"/>
                </a:solidFill>
                <a:latin typeface="Times New Roman" panose="02020603050405020304" pitchFamily="18" charset="0"/>
              </a:rPr>
              <a:t>2. </a:t>
            </a:r>
            <a:r>
              <a:rPr lang="en-US" sz="3600" dirty="0">
                <a:solidFill>
                  <a:srgbClr val="000000"/>
                </a:solidFill>
                <a:latin typeface="Times New Roman" panose="02020603050405020304" pitchFamily="18" charset="0"/>
              </a:rPr>
              <a:t>Set the </a:t>
            </a:r>
            <a:r>
              <a:rPr lang="en-US" sz="3600" b="1" dirty="0">
                <a:solidFill>
                  <a:srgbClr val="000000"/>
                </a:solidFill>
                <a:latin typeface="Times New Roman" panose="02020603050405020304" pitchFamily="18" charset="0"/>
              </a:rPr>
              <a:t>stage</a:t>
            </a:r>
            <a:r>
              <a:rPr lang="en-US" sz="3600" dirty="0">
                <a:solidFill>
                  <a:srgbClr val="000000"/>
                </a:solidFill>
                <a:latin typeface="Times New Roman" panose="02020603050405020304" pitchFamily="18" charset="0"/>
              </a:rPr>
              <a:t> for the </a:t>
            </a:r>
            <a:r>
              <a:rPr lang="en-US" sz="3600" b="1" dirty="0">
                <a:solidFill>
                  <a:srgbClr val="000000"/>
                </a:solidFill>
                <a:latin typeface="Times New Roman" panose="02020603050405020304" pitchFamily="18" charset="0"/>
              </a:rPr>
              <a:t>student to receive feedback </a:t>
            </a:r>
            <a:r>
              <a:rPr lang="en-US" sz="3600" dirty="0">
                <a:solidFill>
                  <a:srgbClr val="000000"/>
                </a:solidFill>
                <a:latin typeface="Times New Roman" panose="02020603050405020304" pitchFamily="18" charset="0"/>
              </a:rPr>
              <a:t>from the teacher and </a:t>
            </a:r>
            <a:r>
              <a:rPr lang="en-US" sz="3600" b="1" dirty="0">
                <a:solidFill>
                  <a:srgbClr val="000000"/>
                </a:solidFill>
                <a:latin typeface="Times New Roman" panose="02020603050405020304" pitchFamily="18" charset="0"/>
              </a:rPr>
              <a:t>others involved </a:t>
            </a:r>
            <a:r>
              <a:rPr lang="en-US" sz="3600" dirty="0">
                <a:solidFill>
                  <a:srgbClr val="000000"/>
                </a:solidFill>
                <a:latin typeface="Times New Roman" panose="02020603050405020304" pitchFamily="18" charset="0"/>
              </a:rPr>
              <a:t>in the learning situation. </a:t>
            </a:r>
          </a:p>
          <a:p>
            <a:pPr>
              <a:lnSpc>
                <a:spcPct val="140000"/>
              </a:lnSpc>
            </a:pPr>
            <a:r>
              <a:rPr lang="en-US" sz="3600" b="1" dirty="0">
                <a:solidFill>
                  <a:srgbClr val="000000"/>
                </a:solidFill>
                <a:latin typeface="Times New Roman" panose="02020603050405020304" pitchFamily="18" charset="0"/>
              </a:rPr>
              <a:t>3</a:t>
            </a:r>
            <a:r>
              <a:rPr lang="en-US" sz="3600" dirty="0">
                <a:solidFill>
                  <a:srgbClr val="000000"/>
                </a:solidFill>
                <a:latin typeface="Times New Roman" panose="02020603050405020304" pitchFamily="18" charset="0"/>
              </a:rPr>
              <a:t>. Begin the </a:t>
            </a:r>
            <a:r>
              <a:rPr lang="en-US" sz="3600" b="1" dirty="0">
                <a:solidFill>
                  <a:srgbClr val="000000"/>
                </a:solidFill>
                <a:latin typeface="Times New Roman" panose="02020603050405020304" pitchFamily="18" charset="0"/>
              </a:rPr>
              <a:t>interaction</a:t>
            </a:r>
            <a:r>
              <a:rPr lang="en-US" sz="3600" dirty="0">
                <a:solidFill>
                  <a:srgbClr val="000000"/>
                </a:solidFill>
                <a:latin typeface="Times New Roman" panose="02020603050405020304" pitchFamily="18" charset="0"/>
              </a:rPr>
              <a:t> by asking students to assess their </a:t>
            </a:r>
            <a:r>
              <a:rPr lang="en-US" sz="3600" b="1" dirty="0">
                <a:solidFill>
                  <a:srgbClr val="000000"/>
                </a:solidFill>
                <a:latin typeface="Times New Roman" panose="02020603050405020304" pitchFamily="18" charset="0"/>
              </a:rPr>
              <a:t>own</a:t>
            </a:r>
            <a:r>
              <a:rPr lang="en-US" sz="3600" dirty="0">
                <a:solidFill>
                  <a:srgbClr val="000000"/>
                </a:solidFill>
                <a:latin typeface="Times New Roman" panose="02020603050405020304" pitchFamily="18" charset="0"/>
              </a:rPr>
              <a:t> performance, encouraging </a:t>
            </a:r>
            <a:r>
              <a:rPr lang="en-US" sz="3600" b="1" dirty="0">
                <a:solidFill>
                  <a:srgbClr val="000000"/>
                </a:solidFill>
                <a:latin typeface="Times New Roman" panose="02020603050405020304" pitchFamily="18" charset="0"/>
              </a:rPr>
              <a:t>reflection</a:t>
            </a:r>
            <a:r>
              <a:rPr lang="en-US" sz="3600" dirty="0">
                <a:solidFill>
                  <a:srgbClr val="000000"/>
                </a:solidFill>
                <a:latin typeface="Times New Roman" panose="02020603050405020304" pitchFamily="18" charset="0"/>
              </a:rPr>
              <a:t> and lifelong learning.</a:t>
            </a:r>
          </a:p>
          <a:p>
            <a:pPr>
              <a:lnSpc>
                <a:spcPct val="140000"/>
              </a:lnSpc>
            </a:pPr>
            <a:r>
              <a:rPr lang="en-US" sz="3600" dirty="0">
                <a:solidFill>
                  <a:srgbClr val="000000"/>
                </a:solidFill>
                <a:latin typeface="Times New Roman" panose="02020603050405020304" pitchFamily="18" charset="0"/>
              </a:rPr>
              <a:t> </a:t>
            </a:r>
            <a:r>
              <a:rPr lang="en-US" sz="3600" b="1" dirty="0">
                <a:solidFill>
                  <a:srgbClr val="000000"/>
                </a:solidFill>
                <a:latin typeface="Times New Roman" panose="02020603050405020304" pitchFamily="18" charset="0"/>
              </a:rPr>
              <a:t>4. Describe</a:t>
            </a:r>
            <a:r>
              <a:rPr lang="en-US" sz="3600" dirty="0">
                <a:solidFill>
                  <a:srgbClr val="000000"/>
                </a:solidFill>
                <a:latin typeface="Times New Roman" panose="02020603050405020304" pitchFamily="18" charset="0"/>
              </a:rPr>
              <a:t> how the student is </a:t>
            </a:r>
            <a:r>
              <a:rPr lang="en-US" sz="3600" b="1" dirty="0">
                <a:solidFill>
                  <a:srgbClr val="000000"/>
                </a:solidFill>
                <a:latin typeface="Times New Roman" panose="02020603050405020304" pitchFamily="18" charset="0"/>
              </a:rPr>
              <a:t>performing</a:t>
            </a:r>
            <a:r>
              <a:rPr lang="en-US" sz="3600" dirty="0">
                <a:solidFill>
                  <a:srgbClr val="000000"/>
                </a:solidFill>
                <a:latin typeface="Times New Roman" panose="02020603050405020304" pitchFamily="18" charset="0"/>
              </a:rPr>
              <a:t> based on </a:t>
            </a:r>
            <a:r>
              <a:rPr lang="en-US" sz="3600" b="1" dirty="0">
                <a:solidFill>
                  <a:srgbClr val="000000"/>
                </a:solidFill>
                <a:latin typeface="Times New Roman" panose="02020603050405020304" pitchFamily="18" charset="0"/>
              </a:rPr>
              <a:t>specific</a:t>
            </a:r>
            <a:r>
              <a:rPr lang="en-US" sz="3600" dirty="0">
                <a:solidFill>
                  <a:srgbClr val="000000"/>
                </a:solidFill>
                <a:latin typeface="Times New Roman" panose="02020603050405020304" pitchFamily="18" charset="0"/>
              </a:rPr>
              <a:t> observations of behaviors</a:t>
            </a:r>
          </a:p>
          <a:p>
            <a:pPr>
              <a:lnSpc>
                <a:spcPct val="140000"/>
              </a:lnSpc>
            </a:pPr>
            <a:r>
              <a:rPr lang="en-US" sz="3600" dirty="0">
                <a:solidFill>
                  <a:srgbClr val="000000"/>
                </a:solidFill>
                <a:latin typeface="Times New Roman" panose="02020603050405020304" pitchFamily="18" charset="0"/>
              </a:rPr>
              <a:t> </a:t>
            </a:r>
            <a:r>
              <a:rPr lang="en-US" sz="3600" b="1" dirty="0">
                <a:solidFill>
                  <a:srgbClr val="000000"/>
                </a:solidFill>
                <a:latin typeface="Times New Roman" panose="02020603050405020304" pitchFamily="18" charset="0"/>
              </a:rPr>
              <a:t>5. Suggest</a:t>
            </a:r>
            <a:r>
              <a:rPr lang="en-US" sz="3600" dirty="0">
                <a:solidFill>
                  <a:srgbClr val="000000"/>
                </a:solidFill>
                <a:latin typeface="Times New Roman" panose="02020603050405020304" pitchFamily="18" charset="0"/>
              </a:rPr>
              <a:t> ways the student can </a:t>
            </a:r>
            <a:r>
              <a:rPr lang="en-US" sz="3600" b="1" dirty="0">
                <a:solidFill>
                  <a:srgbClr val="000000"/>
                </a:solidFill>
                <a:latin typeface="Times New Roman" panose="02020603050405020304" pitchFamily="18" charset="0"/>
              </a:rPr>
              <a:t>improve</a:t>
            </a:r>
            <a:r>
              <a:rPr lang="en-US" sz="3600" dirty="0">
                <a:solidFill>
                  <a:srgbClr val="000000"/>
                </a:solidFill>
                <a:latin typeface="Times New Roman" panose="02020603050405020304" pitchFamily="18" charset="0"/>
              </a:rPr>
              <a:t> performance with input from the learner. </a:t>
            </a:r>
          </a:p>
          <a:p>
            <a:pPr algn="ctr">
              <a:lnSpc>
                <a:spcPct val="140000"/>
              </a:lnSpc>
            </a:pPr>
            <a:r>
              <a:rPr lang="en-US" sz="3600" dirty="0">
                <a:solidFill>
                  <a:srgbClr val="000000"/>
                </a:solidFill>
                <a:highlight>
                  <a:srgbClr val="CC9900"/>
                </a:highlight>
                <a:latin typeface="Times New Roman" panose="02020603050405020304" pitchFamily="18" charset="0"/>
              </a:rPr>
              <a:t>In some cases, such as when there are concerns about not achieving at a satisfactory level in the course, a written plan for improvement should be developed with consequences outlined</a:t>
            </a:r>
            <a:endParaRPr sz="2400" dirty="0">
              <a:highlight>
                <a:srgbClr val="CC9900"/>
              </a:highlight>
            </a:endParaRPr>
          </a:p>
        </p:txBody>
      </p:sp>
      <p:sp>
        <p:nvSpPr>
          <p:cNvPr id="391" name="Google Shape;391;p30"/>
          <p:cNvSpPr txBox="1"/>
          <p:nvPr/>
        </p:nvSpPr>
        <p:spPr>
          <a:xfrm>
            <a:off x="11845033" y="9597581"/>
            <a:ext cx="6061586" cy="689420"/>
          </a:xfrm>
          <a:prstGeom prst="rect">
            <a:avLst/>
          </a:prstGeom>
          <a:noFill/>
          <a:ln>
            <a:noFill/>
          </a:ln>
        </p:spPr>
        <p:txBody>
          <a:bodyPr spcFirstLastPara="1" wrap="square" lIns="0" tIns="0" rIns="0" bIns="0" anchor="t" anchorCtr="0">
            <a:spAutoFit/>
          </a:bodyPr>
          <a:lstStyle/>
          <a:p>
            <a:pPr algn="r">
              <a:lnSpc>
                <a:spcPct val="140000"/>
              </a:lnSpc>
            </a:pPr>
            <a:r>
              <a:rPr lang="en-US" sz="3200" b="1" dirty="0">
                <a:solidFill>
                  <a:srgbClr val="000000"/>
                </a:solidFill>
                <a:latin typeface="Times New Roman" panose="02020603050405020304" pitchFamily="18" charset="0"/>
                <a:cs typeface="Arial" panose="020B0604020202020204"/>
                <a:sym typeface="Arial" panose="020B0604020202020204"/>
              </a:rPr>
              <a:t>(Abed et al.,2022)</a:t>
            </a:r>
            <a:endParaRPr b="1" dirty="0"/>
          </a:p>
        </p:txBody>
      </p:sp>
      <p:sp>
        <p:nvSpPr>
          <p:cNvPr id="3" name="Rectangle 2"/>
          <p:cNvSpPr/>
          <p:nvPr/>
        </p:nvSpPr>
        <p:spPr>
          <a:xfrm>
            <a:off x="2325852" y="811975"/>
            <a:ext cx="13266049" cy="1040285"/>
          </a:xfrm>
          <a:prstGeom prst="rect">
            <a:avLst/>
          </a:prstGeom>
          <a:solidFill>
            <a:schemeClr val="bg2"/>
          </a:solidFill>
          <a:ln>
            <a:solidFill>
              <a:schemeClr val="accent1"/>
            </a:solidFill>
          </a:ln>
        </p:spPr>
        <p:txBody>
          <a:bodyPr wrap="square">
            <a:spAutoFit/>
          </a:bodyPr>
          <a:lstStyle/>
          <a:p>
            <a:pPr lvl="0" algn="ctr">
              <a:lnSpc>
                <a:spcPct val="140000"/>
              </a:lnSpc>
            </a:pPr>
            <a:r>
              <a:rPr lang="en-US" sz="4400" b="1" dirty="0">
                <a:solidFill>
                  <a:srgbClr val="000000"/>
                </a:solidFill>
                <a:latin typeface="Times New Roman" panose="02020603050405020304" pitchFamily="18" charset="0"/>
                <a:cs typeface="Arial" panose="020B0604020202020204"/>
                <a:sym typeface="Arial" panose="020B0604020202020204"/>
              </a:rPr>
              <a:t>5-step process for giving feedback to students</a:t>
            </a:r>
            <a:endParaRPr lang="en-US" sz="4000" b="1" dirty="0">
              <a:solidFill>
                <a:prstClr val="black"/>
              </a:solidFill>
              <a:latin typeface="Times New Roman" panose="02020603050405020304" pitchFamily="18" charset="0"/>
              <a:cs typeface="Arial" panose="020B0604020202020204"/>
              <a:sym typeface="Arial" panose="020B0604020202020204"/>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406" name="Google Shape;406;p31"/>
          <p:cNvCxnSpPr/>
          <p:nvPr/>
        </p:nvCxnSpPr>
        <p:spPr>
          <a:xfrm>
            <a:off x="402033" y="9765560"/>
            <a:ext cx="17483938" cy="0"/>
          </a:xfrm>
          <a:prstGeom prst="straightConnector1">
            <a:avLst/>
          </a:prstGeom>
          <a:noFill/>
          <a:ln w="38100" cap="flat" cmpd="sng">
            <a:solidFill>
              <a:srgbClr val="000000"/>
            </a:solidFill>
            <a:prstDash val="solid"/>
            <a:round/>
            <a:headEnd type="none" w="sm" len="sm"/>
            <a:tailEnd type="none" w="sm" len="sm"/>
          </a:ln>
        </p:spPr>
      </p:cxnSp>
      <p:sp>
        <p:nvSpPr>
          <p:cNvPr id="3" name="مربع نص 2"/>
          <p:cNvSpPr txBox="1"/>
          <p:nvPr/>
        </p:nvSpPr>
        <p:spPr>
          <a:xfrm>
            <a:off x="938463" y="1902003"/>
            <a:ext cx="16947508" cy="7471146"/>
          </a:xfrm>
          <a:prstGeom prst="rect">
            <a:avLst/>
          </a:prstGeom>
          <a:noFill/>
        </p:spPr>
        <p:txBody>
          <a:bodyPr wrap="square" lIns="91439" tIns="45719" rIns="91439" bIns="45719">
            <a:spAutoFit/>
          </a:bodyPr>
          <a:lstStyle/>
          <a:p>
            <a:pPr algn="just">
              <a:lnSpc>
                <a:spcPct val="150000"/>
              </a:lnSpc>
            </a:pPr>
            <a:r>
              <a:rPr lang="en-US" sz="3600" b="1" dirty="0">
                <a:solidFill>
                  <a:srgbClr val="000000"/>
                </a:solidFill>
                <a:latin typeface="Times New Roman" panose="02020603050405020304" pitchFamily="18" charset="0"/>
              </a:rPr>
              <a:t>Clinical practice competencies </a:t>
            </a:r>
            <a:r>
              <a:rPr lang="en-US" sz="3600" dirty="0">
                <a:solidFill>
                  <a:srgbClr val="000000"/>
                </a:solidFill>
                <a:latin typeface="Times New Roman" panose="02020603050405020304" pitchFamily="18" charset="0"/>
              </a:rPr>
              <a:t>are associated with the </a:t>
            </a:r>
            <a:r>
              <a:rPr lang="en-US" sz="3600" b="1" dirty="0">
                <a:solidFill>
                  <a:srgbClr val="000000"/>
                </a:solidFill>
                <a:latin typeface="Times New Roman" panose="02020603050405020304" pitchFamily="18" charset="0"/>
              </a:rPr>
              <a:t>final outcome </a:t>
            </a:r>
            <a:r>
              <a:rPr lang="en-US" sz="3600" dirty="0">
                <a:solidFill>
                  <a:srgbClr val="000000"/>
                </a:solidFill>
                <a:latin typeface="Times New Roman" panose="02020603050405020304" pitchFamily="18" charset="0"/>
              </a:rPr>
              <a:t>related to the nursing </a:t>
            </a:r>
            <a:r>
              <a:rPr lang="en-US" sz="3600" b="1" dirty="0">
                <a:solidFill>
                  <a:srgbClr val="000000"/>
                </a:solidFill>
                <a:latin typeface="Times New Roman" panose="02020603050405020304" pitchFamily="18" charset="0"/>
              </a:rPr>
              <a:t>education</a:t>
            </a:r>
            <a:r>
              <a:rPr lang="en-US" sz="3600" dirty="0">
                <a:solidFill>
                  <a:srgbClr val="000000"/>
                </a:solidFill>
                <a:latin typeface="Times New Roman" panose="02020603050405020304" pitchFamily="18" charset="0"/>
              </a:rPr>
              <a:t> defined on the </a:t>
            </a:r>
            <a:r>
              <a:rPr lang="en-US" sz="3600" b="1" dirty="0">
                <a:solidFill>
                  <a:srgbClr val="000000"/>
                </a:solidFill>
                <a:latin typeface="Times New Roman" panose="02020603050405020304" pitchFamily="18" charset="0"/>
              </a:rPr>
              <a:t>characteristics</a:t>
            </a:r>
            <a:r>
              <a:rPr lang="en-US" sz="3600" dirty="0">
                <a:solidFill>
                  <a:srgbClr val="000000"/>
                </a:solidFill>
                <a:latin typeface="Times New Roman" panose="02020603050405020304" pitchFamily="18" charset="0"/>
              </a:rPr>
              <a:t> and trade </a:t>
            </a:r>
            <a:r>
              <a:rPr lang="en-US" sz="3600" b="1" dirty="0">
                <a:solidFill>
                  <a:srgbClr val="000000"/>
                </a:solidFill>
                <a:latin typeface="Times New Roman" panose="02020603050405020304" pitchFamily="18" charset="0"/>
              </a:rPr>
              <a:t>parameters</a:t>
            </a:r>
            <a:r>
              <a:rPr lang="en-US" sz="3600" dirty="0">
                <a:solidFill>
                  <a:srgbClr val="000000"/>
                </a:solidFill>
                <a:latin typeface="Times New Roman" panose="02020603050405020304" pitchFamily="18" charset="0"/>
              </a:rPr>
              <a:t> in getting </a:t>
            </a:r>
          </a:p>
          <a:p>
            <a:pPr algn="just">
              <a:lnSpc>
                <a:spcPct val="150000"/>
              </a:lnSpc>
            </a:pPr>
            <a:r>
              <a:rPr lang="en-US" sz="3600" dirty="0">
                <a:solidFill>
                  <a:srgbClr val="000000"/>
                </a:solidFill>
                <a:latin typeface="Times New Roman" panose="02020603050405020304" pitchFamily="18" charset="0"/>
              </a:rPr>
              <a:t>• </a:t>
            </a:r>
            <a:r>
              <a:rPr lang="en-US" sz="3600" b="1" u="sng" dirty="0">
                <a:solidFill>
                  <a:srgbClr val="000000"/>
                </a:solidFill>
                <a:highlight>
                  <a:srgbClr val="CC9900"/>
                </a:highlight>
                <a:latin typeface="Times New Roman" panose="02020603050405020304" pitchFamily="18" charset="0"/>
              </a:rPr>
              <a:t>Skills </a:t>
            </a:r>
          </a:p>
          <a:p>
            <a:pPr algn="just">
              <a:lnSpc>
                <a:spcPct val="150000"/>
              </a:lnSpc>
            </a:pPr>
            <a:r>
              <a:rPr lang="en-US" sz="3600" dirty="0">
                <a:solidFill>
                  <a:srgbClr val="000000"/>
                </a:solidFill>
                <a:highlight>
                  <a:srgbClr val="CC9900"/>
                </a:highlight>
                <a:latin typeface="Times New Roman" panose="02020603050405020304" pitchFamily="18" charset="0"/>
              </a:rPr>
              <a:t>• </a:t>
            </a:r>
            <a:r>
              <a:rPr lang="en-US" sz="3600" b="1" u="sng" dirty="0">
                <a:solidFill>
                  <a:srgbClr val="000000"/>
                </a:solidFill>
                <a:highlight>
                  <a:srgbClr val="CC9900"/>
                </a:highlight>
                <a:latin typeface="Times New Roman" panose="02020603050405020304" pitchFamily="18" charset="0"/>
              </a:rPr>
              <a:t>Attitude </a:t>
            </a:r>
          </a:p>
          <a:p>
            <a:pPr algn="just">
              <a:lnSpc>
                <a:spcPct val="150000"/>
              </a:lnSpc>
            </a:pPr>
            <a:r>
              <a:rPr lang="en-US" sz="3600" dirty="0">
                <a:solidFill>
                  <a:srgbClr val="000000"/>
                </a:solidFill>
                <a:highlight>
                  <a:srgbClr val="CC9900"/>
                </a:highlight>
                <a:latin typeface="Times New Roman" panose="02020603050405020304" pitchFamily="18" charset="0"/>
              </a:rPr>
              <a:t>• the ability to effective and </a:t>
            </a:r>
            <a:r>
              <a:rPr lang="en-US" sz="3600" b="1" dirty="0">
                <a:solidFill>
                  <a:srgbClr val="000000"/>
                </a:solidFill>
                <a:highlight>
                  <a:srgbClr val="CC9900"/>
                </a:highlight>
                <a:latin typeface="Times New Roman" panose="02020603050405020304" pitchFamily="18" charset="0"/>
              </a:rPr>
              <a:t>safe</a:t>
            </a:r>
            <a:r>
              <a:rPr lang="en-US" sz="3600" dirty="0">
                <a:solidFill>
                  <a:srgbClr val="000000"/>
                </a:solidFill>
                <a:highlight>
                  <a:srgbClr val="CC9900"/>
                </a:highlight>
                <a:latin typeface="Times New Roman" panose="02020603050405020304" pitchFamily="18" charset="0"/>
              </a:rPr>
              <a:t> practices </a:t>
            </a:r>
            <a:r>
              <a:rPr lang="en-US" sz="3600" b="1" dirty="0">
                <a:solidFill>
                  <a:srgbClr val="000000"/>
                </a:solidFill>
                <a:highlight>
                  <a:srgbClr val="CC9900"/>
                </a:highlight>
                <a:latin typeface="Times New Roman" panose="02020603050405020304" pitchFamily="18" charset="0"/>
              </a:rPr>
              <a:t>without</a:t>
            </a:r>
            <a:r>
              <a:rPr lang="en-US" sz="3600" dirty="0">
                <a:solidFill>
                  <a:srgbClr val="000000"/>
                </a:solidFill>
                <a:highlight>
                  <a:srgbClr val="CC9900"/>
                </a:highlight>
                <a:latin typeface="Times New Roman" panose="02020603050405020304" pitchFamily="18" charset="0"/>
              </a:rPr>
              <a:t> any Healthcare </a:t>
            </a:r>
            <a:r>
              <a:rPr lang="en-US" sz="3600" b="1" dirty="0">
                <a:solidFill>
                  <a:srgbClr val="000000"/>
                </a:solidFill>
                <a:highlight>
                  <a:srgbClr val="CC9900"/>
                </a:highlight>
                <a:latin typeface="Times New Roman" panose="02020603050405020304" pitchFamily="18" charset="0"/>
              </a:rPr>
              <a:t>supervision</a:t>
            </a:r>
            <a:r>
              <a:rPr lang="en-US" sz="3600" dirty="0">
                <a:solidFill>
                  <a:srgbClr val="000000"/>
                </a:solidFill>
                <a:highlight>
                  <a:srgbClr val="CC9900"/>
                </a:highlight>
                <a:latin typeface="Times New Roman" panose="02020603050405020304" pitchFamily="18" charset="0"/>
              </a:rPr>
              <a:t>. </a:t>
            </a:r>
          </a:p>
          <a:p>
            <a:pPr algn="just">
              <a:lnSpc>
                <a:spcPct val="150000"/>
              </a:lnSpc>
            </a:pPr>
            <a:r>
              <a:rPr lang="en-US" sz="3600" dirty="0">
                <a:solidFill>
                  <a:srgbClr val="000000"/>
                </a:solidFill>
                <a:highlight>
                  <a:srgbClr val="CC9900"/>
                </a:highlight>
                <a:latin typeface="Times New Roman" panose="02020603050405020304" pitchFamily="18" charset="0"/>
              </a:rPr>
              <a:t>• </a:t>
            </a:r>
            <a:r>
              <a:rPr lang="en-US" sz="3600" b="1" u="sng" dirty="0">
                <a:solidFill>
                  <a:srgbClr val="000000"/>
                </a:solidFill>
                <a:highlight>
                  <a:srgbClr val="CC9900"/>
                </a:highlight>
                <a:latin typeface="Times New Roman" panose="02020603050405020304" pitchFamily="18" charset="0"/>
              </a:rPr>
              <a:t>Knowledge</a:t>
            </a:r>
            <a:r>
              <a:rPr lang="en-US" sz="3600" b="1" u="sng" dirty="0">
                <a:solidFill>
                  <a:srgbClr val="000000"/>
                </a:solidFill>
                <a:latin typeface="Times New Roman" panose="02020603050405020304" pitchFamily="18" charset="0"/>
              </a:rPr>
              <a:t> </a:t>
            </a:r>
          </a:p>
          <a:p>
            <a:pPr algn="just">
              <a:lnSpc>
                <a:spcPct val="150000"/>
              </a:lnSpc>
            </a:pPr>
            <a:r>
              <a:rPr lang="en-US" sz="3600" dirty="0">
                <a:solidFill>
                  <a:srgbClr val="000000"/>
                </a:solidFill>
                <a:latin typeface="Times New Roman" panose="02020603050405020304" pitchFamily="18" charset="0"/>
              </a:rPr>
              <a:t>each of these clinical practices through experience, knowledge enhancement, and competency development through the </a:t>
            </a:r>
            <a:r>
              <a:rPr lang="en-US" sz="3600" b="1" dirty="0">
                <a:solidFill>
                  <a:srgbClr val="000000"/>
                </a:solidFill>
                <a:latin typeface="Times New Roman" panose="02020603050405020304" pitchFamily="18" charset="0"/>
              </a:rPr>
              <a:t>constant struggle</a:t>
            </a:r>
            <a:r>
              <a:rPr lang="en-US" sz="3600" dirty="0">
                <a:solidFill>
                  <a:srgbClr val="000000"/>
                </a:solidFill>
                <a:latin typeface="Times New Roman" panose="02020603050405020304" pitchFamily="18" charset="0"/>
              </a:rPr>
              <a:t> for the sake of getting </a:t>
            </a:r>
            <a:r>
              <a:rPr lang="en-US" sz="3600" b="1" dirty="0">
                <a:solidFill>
                  <a:srgbClr val="000000"/>
                </a:solidFill>
                <a:latin typeface="Times New Roman" panose="02020603050405020304" pitchFamily="18" charset="0"/>
              </a:rPr>
              <a:t>higher effective </a:t>
            </a:r>
            <a:r>
              <a:rPr lang="en-US" sz="3600" dirty="0">
                <a:solidFill>
                  <a:srgbClr val="000000"/>
                </a:solidFill>
                <a:latin typeface="Times New Roman" panose="02020603050405020304" pitchFamily="18" charset="0"/>
              </a:rPr>
              <a:t>practices.</a:t>
            </a:r>
            <a:endParaRPr lang="ar-SA" sz="2900" dirty="0"/>
          </a:p>
        </p:txBody>
      </p:sp>
      <p:sp>
        <p:nvSpPr>
          <p:cNvPr id="5" name="Rectangle 4"/>
          <p:cNvSpPr/>
          <p:nvPr/>
        </p:nvSpPr>
        <p:spPr>
          <a:xfrm>
            <a:off x="2326876" y="469307"/>
            <a:ext cx="13266049" cy="935577"/>
          </a:xfrm>
          <a:prstGeom prst="rect">
            <a:avLst/>
          </a:prstGeom>
          <a:solidFill>
            <a:schemeClr val="bg2"/>
          </a:solidFill>
          <a:ln>
            <a:solidFill>
              <a:schemeClr val="accent1"/>
            </a:solidFill>
          </a:ln>
        </p:spPr>
        <p:txBody>
          <a:bodyPr wrap="square">
            <a:spAutoFit/>
          </a:bodyPr>
          <a:lstStyle/>
          <a:p>
            <a:pPr lvl="0" algn="ctr">
              <a:lnSpc>
                <a:spcPct val="140000"/>
              </a:lnSpc>
            </a:pPr>
            <a:r>
              <a:rPr lang="en-US" sz="4400" b="1" dirty="0">
                <a:solidFill>
                  <a:srgbClr val="000000"/>
                </a:solidFill>
                <a:latin typeface="Times New Roman" panose="02020603050405020304" pitchFamily="18" charset="0"/>
                <a:cs typeface="Arial" panose="020B0604020202020204"/>
                <a:sym typeface="Arial" panose="020B0604020202020204"/>
              </a:rPr>
              <a:t>5-step process for giving feedback to students cont., </a:t>
            </a:r>
            <a:endParaRPr lang="en-US" sz="4000" b="1" dirty="0">
              <a:solidFill>
                <a:prstClr val="black"/>
              </a:solidFill>
              <a:latin typeface="Times New Roman" panose="02020603050405020304" pitchFamily="18" charset="0"/>
              <a:cs typeface="Arial" panose="020B0604020202020204"/>
              <a:sym typeface="Arial" panose="020B0604020202020204"/>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525294" y="2400300"/>
            <a:ext cx="17562680" cy="7474743"/>
          </a:xfrm>
        </p:spPr>
        <p:txBody>
          <a:bodyPr/>
          <a:lstStyle/>
          <a:p>
            <a:pPr algn="just">
              <a:lnSpc>
                <a:spcPct val="150000"/>
              </a:lnSpc>
            </a:pPr>
            <a:r>
              <a:rPr lang="en-US" sz="3600" dirty="0">
                <a:latin typeface="Times New Roman" panose="02020603050405020304" pitchFamily="18" charset="0"/>
                <a:cs typeface="Times New Roman" panose="02020603050405020304" pitchFamily="18" charset="0"/>
              </a:rPr>
              <a:t>Clinical evaluation in nursing is a vital component of nursing education that ensures students acquire the </a:t>
            </a:r>
            <a:r>
              <a:rPr lang="en-US" sz="3600" dirty="0">
                <a:solidFill>
                  <a:srgbClr val="FF0000"/>
                </a:solidFill>
                <a:latin typeface="Times New Roman" panose="02020603050405020304" pitchFamily="18" charset="0"/>
                <a:cs typeface="Times New Roman" panose="02020603050405020304" pitchFamily="18" charset="0"/>
              </a:rPr>
              <a:t>necessary skills, knowledge, and attitudes to deliver safe and effective patient care</a:t>
            </a:r>
            <a:r>
              <a:rPr lang="en-US" sz="3600" dirty="0">
                <a:latin typeface="Times New Roman" panose="02020603050405020304" pitchFamily="18" charset="0"/>
                <a:cs typeface="Times New Roman" panose="02020603050405020304" pitchFamily="18" charset="0"/>
              </a:rPr>
              <a:t>. It provides a structured approach to assess </a:t>
            </a:r>
            <a:r>
              <a:rPr lang="en-US" sz="3600" dirty="0">
                <a:solidFill>
                  <a:srgbClr val="FF0000"/>
                </a:solidFill>
                <a:latin typeface="Times New Roman" panose="02020603050405020304" pitchFamily="18" charset="0"/>
                <a:cs typeface="Times New Roman" panose="02020603050405020304" pitchFamily="18" charset="0"/>
              </a:rPr>
              <a:t>clinical competencies and professional behaviors in real-world healthcare </a:t>
            </a:r>
            <a:r>
              <a:rPr lang="en-US" sz="3600" dirty="0" err="1">
                <a:solidFill>
                  <a:srgbClr val="FF0000"/>
                </a:solidFill>
                <a:latin typeface="Times New Roman" panose="02020603050405020304" pitchFamily="18" charset="0"/>
                <a:cs typeface="Times New Roman" panose="02020603050405020304" pitchFamily="18" charset="0"/>
              </a:rPr>
              <a:t>settings</a:t>
            </a:r>
            <a:r>
              <a:rPr lang="en-US" sz="3600" dirty="0" err="1">
                <a:latin typeface="Times New Roman" panose="02020603050405020304" pitchFamily="18" charset="0"/>
                <a:cs typeface="Times New Roman" panose="02020603050405020304" pitchFamily="18" charset="0"/>
              </a:rPr>
              <a:t>.The</a:t>
            </a:r>
            <a:r>
              <a:rPr lang="en-US" sz="3600" dirty="0">
                <a:latin typeface="Times New Roman" panose="02020603050405020304" pitchFamily="18" charset="0"/>
                <a:cs typeface="Times New Roman" panose="02020603050405020304" pitchFamily="18" charset="0"/>
              </a:rPr>
              <a:t> process involves </a:t>
            </a:r>
            <a:r>
              <a:rPr lang="en-US" sz="3600" dirty="0">
                <a:solidFill>
                  <a:srgbClr val="FF0000"/>
                </a:solidFill>
                <a:latin typeface="Times New Roman" panose="02020603050405020304" pitchFamily="18" charset="0"/>
                <a:cs typeface="Times New Roman" panose="02020603050405020304" pitchFamily="18" charset="0"/>
              </a:rPr>
              <a:t>continuous observation, feedback, and assessment </a:t>
            </a:r>
            <a:r>
              <a:rPr lang="en-US" sz="3600" dirty="0">
                <a:latin typeface="Times New Roman" panose="02020603050405020304" pitchFamily="18" charset="0"/>
                <a:cs typeface="Times New Roman" panose="02020603050405020304" pitchFamily="18" charset="0"/>
              </a:rPr>
              <a:t>by educators to ensure students meet established clinical standards. Effective clinical evaluation </a:t>
            </a:r>
            <a:r>
              <a:rPr lang="en-US" sz="3600" dirty="0">
                <a:solidFill>
                  <a:srgbClr val="FF0000"/>
                </a:solidFill>
                <a:latin typeface="Times New Roman" panose="02020603050405020304" pitchFamily="18" charset="0"/>
                <a:cs typeface="Times New Roman" panose="02020603050405020304" pitchFamily="18" charset="0"/>
              </a:rPr>
              <a:t>not only measures performance </a:t>
            </a:r>
            <a:r>
              <a:rPr lang="en-US" sz="3600" dirty="0">
                <a:latin typeface="Times New Roman" panose="02020603050405020304" pitchFamily="18" charset="0"/>
                <a:cs typeface="Times New Roman" panose="02020603050405020304" pitchFamily="18" charset="0"/>
              </a:rPr>
              <a:t>but also </a:t>
            </a:r>
            <a:r>
              <a:rPr lang="en-US" sz="3600" dirty="0">
                <a:solidFill>
                  <a:srgbClr val="FF0000"/>
                </a:solidFill>
                <a:latin typeface="Times New Roman" panose="02020603050405020304" pitchFamily="18" charset="0"/>
                <a:cs typeface="Times New Roman" panose="02020603050405020304" pitchFamily="18" charset="0"/>
              </a:rPr>
              <a:t>guides learning and professional growth</a:t>
            </a:r>
            <a:r>
              <a:rPr lang="en-US" sz="3600" dirty="0">
                <a:latin typeface="Times New Roman" panose="02020603050405020304" pitchFamily="18" charset="0"/>
                <a:cs typeface="Times New Roman" panose="02020603050405020304" pitchFamily="18" charset="0"/>
              </a:rPr>
              <a:t> (Billings &amp; Halstead, 2020).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tx1"/>
            </a:solidFill>
          </a:ln>
        </p:spPr>
        <p:txBody>
          <a:bodyPr/>
          <a:lstStyle/>
          <a:p>
            <a:r>
              <a:rPr lang="en-US" b="1" dirty="0">
                <a:latin typeface="Times New Roman" panose="02020603050405020304" pitchFamily="18" charset="0"/>
                <a:cs typeface="Times New Roman" panose="02020603050405020304" pitchFamily="18" charset="0"/>
              </a:rPr>
              <a:t>Virtual clinical evaluation</a:t>
            </a:r>
          </a:p>
        </p:txBody>
      </p:sp>
      <p:sp>
        <p:nvSpPr>
          <p:cNvPr id="3" name="Content Placeholder 2"/>
          <p:cNvSpPr>
            <a:spLocks noGrp="1"/>
          </p:cNvSpPr>
          <p:nvPr>
            <p:ph idx="1"/>
          </p:nvPr>
        </p:nvSpPr>
        <p:spPr>
          <a:xfrm>
            <a:off x="1257300" y="2738439"/>
            <a:ext cx="16408130" cy="6527007"/>
          </a:xfrm>
        </p:spPr>
        <p:txBody>
          <a:bodyPr>
            <a:normAutofit fontScale="92500" lnSpcReduction="10000"/>
          </a:bodyPr>
          <a:lstStyle/>
          <a:p>
            <a:pPr algn="just" rtl="0">
              <a:lnSpc>
                <a:spcPct val="150000"/>
              </a:lnSpc>
            </a:pPr>
            <a:r>
              <a:rPr lang="en-US" dirty="0">
                <a:latin typeface="Times New Roman" panose="02020603050405020304" pitchFamily="18" charset="0"/>
                <a:cs typeface="Times New Roman" panose="02020603050405020304" pitchFamily="18" charset="0"/>
              </a:rPr>
              <a:t>Virtual clinical evaluation refers to the use of digital platforms and technology to assess the clinical competencies of healthcare students, professionals, or trainees. It enables the evaluation of clinical skills, decision-making without the need for in-person assessments.</a:t>
            </a:r>
          </a:p>
          <a:p>
            <a:pPr algn="just" rtl="0">
              <a:lnSpc>
                <a:spcPct val="150000"/>
              </a:lnSpc>
            </a:pPr>
            <a:r>
              <a:rPr lang="en-US" dirty="0">
                <a:latin typeface="Times New Roman" panose="02020603050405020304" pitchFamily="18" charset="0"/>
                <a:cs typeface="Times New Roman" panose="02020603050405020304" pitchFamily="18" charset="0"/>
              </a:rPr>
              <a:t>These evaluations are typically conducted through simulations, virtual patient interactions, or other online assessments that replicate real-world clinical scenarios.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tx1"/>
            </a:solidFill>
          </a:ln>
        </p:spPr>
        <p:txBody>
          <a:bodyPr/>
          <a:lstStyle/>
          <a:p>
            <a:r>
              <a:rPr lang="en-US" dirty="0">
                <a:latin typeface="Times New Roman" panose="02020603050405020304" pitchFamily="18" charset="0"/>
                <a:cs typeface="Times New Roman" panose="02020603050405020304" pitchFamily="18" charset="0"/>
              </a:rPr>
              <a:t>The virtual clinical evaluation can include:</a:t>
            </a:r>
          </a:p>
        </p:txBody>
      </p:sp>
      <p:sp>
        <p:nvSpPr>
          <p:cNvPr id="3" name="Content Placeholder 2"/>
          <p:cNvSpPr>
            <a:spLocks noGrp="1"/>
          </p:cNvSpPr>
          <p:nvPr>
            <p:ph idx="1"/>
          </p:nvPr>
        </p:nvSpPr>
        <p:spPr/>
        <p:txBody>
          <a:bodyPr>
            <a:normAutofit fontScale="92500" lnSpcReduction="10000"/>
          </a:bodyPr>
          <a:lstStyle/>
          <a:p>
            <a:pPr algn="just" rtl="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Simulation-Based Assessments: Virtual simulations of clinical situations where students or trainees respond to patient cases, make decisions, and perform tasks. These simulations can be done through software that mimics real-life clinical environments.</a:t>
            </a:r>
            <a:endParaRPr lang="ar-EG" dirty="0">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Case Studies: Students analyze and solve clinical cases through an online platform, demonstrating their ability to assess, diagnose, and plan treatment for virtual patients.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tx1"/>
            </a:solidFill>
          </a:ln>
        </p:spPr>
        <p:txBody>
          <a:bodyPr/>
          <a:lstStyle/>
          <a:p>
            <a:r>
              <a:rPr lang="en-US" dirty="0">
                <a:solidFill>
                  <a:prstClr val="black"/>
                </a:solidFill>
                <a:latin typeface="Times New Roman" panose="02020603050405020304" pitchFamily="18" charset="0"/>
                <a:cs typeface="Times New Roman" panose="02020603050405020304" pitchFamily="18" charset="0"/>
              </a:rPr>
              <a:t>Virtual clinical evaluation cont., </a:t>
            </a:r>
            <a:endParaRPr lang="en-US" dirty="0"/>
          </a:p>
        </p:txBody>
      </p:sp>
      <p:sp>
        <p:nvSpPr>
          <p:cNvPr id="3" name="Content Placeholder 2"/>
          <p:cNvSpPr>
            <a:spLocks noGrp="1"/>
          </p:cNvSpPr>
          <p:nvPr>
            <p:ph idx="1"/>
          </p:nvPr>
        </p:nvSpPr>
        <p:spPr/>
        <p:txBody>
          <a:bodyPr/>
          <a:lstStyle/>
          <a:p>
            <a:pPr algn="just" rtl="0">
              <a:lnSpc>
                <a:spcPct val="150000"/>
              </a:lnSpc>
            </a:pPr>
            <a:r>
              <a:rPr lang="en-US" dirty="0">
                <a:latin typeface="Times New Roman" panose="02020603050405020304" pitchFamily="18" charset="0"/>
                <a:cs typeface="Times New Roman" panose="02020603050405020304" pitchFamily="18" charset="0"/>
              </a:rPr>
              <a:t>This method has gained importance especially in situations like the COVID-19 pandemic when in-person evaluations were not possible, offering a flexible and safe alternative to traditional clinical assessments. </a:t>
            </a:r>
          </a:p>
          <a:p>
            <a:pPr algn="just" rtl="0">
              <a:lnSpc>
                <a:spcPct val="150000"/>
              </a:lnSpc>
            </a:pPr>
            <a:r>
              <a:rPr lang="en-US" dirty="0">
                <a:latin typeface="Times New Roman" panose="02020603050405020304" pitchFamily="18" charset="0"/>
                <a:cs typeface="Times New Roman" panose="02020603050405020304" pitchFamily="18" charset="0"/>
              </a:rPr>
              <a:t>It also provides a scalable way to assess a large number of trainees, especially in remote or underserved locations</a:t>
            </a:r>
            <a:r>
              <a:rPr lang="en-US"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299" y="547690"/>
            <a:ext cx="16252487" cy="2506795"/>
          </a:xfrm>
          <a:solidFill>
            <a:schemeClr val="bg2"/>
          </a:solidFill>
          <a:ln>
            <a:solidFill>
              <a:schemeClr val="tx1"/>
            </a:solidFill>
          </a:ln>
        </p:spPr>
        <p:txBody>
          <a:bodyPr>
            <a:normAutofit fontScale="90000"/>
          </a:bodyPr>
          <a:lstStyle/>
          <a:p>
            <a:pPr algn="just" rtl="0">
              <a:lnSpc>
                <a:spcPct val="150000"/>
              </a:lnSpc>
            </a:pPr>
            <a:r>
              <a:rPr lang="en-US" dirty="0">
                <a:latin typeface="Times New Roman" panose="02020603050405020304" pitchFamily="18" charset="0"/>
                <a:cs typeface="Times New Roman" panose="02020603050405020304" pitchFamily="18" charset="0"/>
              </a:rPr>
              <a:t>Links for website using virtual clinical evaluation </a:t>
            </a:r>
          </a:p>
        </p:txBody>
      </p:sp>
      <p:sp>
        <p:nvSpPr>
          <p:cNvPr id="3" name="Content Placeholder 2"/>
          <p:cNvSpPr>
            <a:spLocks noGrp="1"/>
          </p:cNvSpPr>
          <p:nvPr>
            <p:ph idx="1"/>
          </p:nvPr>
        </p:nvSpPr>
        <p:spPr>
          <a:xfrm>
            <a:off x="1257299" y="3560323"/>
            <a:ext cx="16485951" cy="5705123"/>
          </a:xfrm>
        </p:spPr>
        <p:txBody>
          <a:bodyPr>
            <a:normAutofit fontScale="92500" lnSpcReduction="20000"/>
          </a:bodyPr>
          <a:lstStyle/>
          <a:p>
            <a:pPr marL="0" indent="0" algn="l" rtl="0">
              <a:lnSpc>
                <a:spcPct val="150000"/>
              </a:lnSpc>
              <a:buNone/>
            </a:pPr>
            <a:r>
              <a:rPr lang="en-US" dirty="0">
                <a:latin typeface="Times New Roman" panose="02020603050405020304" pitchFamily="18" charset="0"/>
                <a:cs typeface="Times New Roman" panose="02020603050405020304" pitchFamily="18" charset="0"/>
                <a:hlinkClick r:id="rId2"/>
              </a:rPr>
              <a:t>How to prepare clinical evaluation on blackboard website</a:t>
            </a:r>
            <a:endParaRPr lang="en-US" dirty="0">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
            </a:pPr>
            <a:r>
              <a:rPr lang="en-US" dirty="0">
                <a:cs typeface="+mj-cs"/>
                <a:hlinkClick r:id="rId2"/>
              </a:rPr>
              <a:t>https://www.youtube.com/watch?v=hms51SQtYzY</a:t>
            </a:r>
            <a:endParaRPr lang="ar-EG" dirty="0">
              <a:cs typeface="+mj-cs"/>
            </a:endParaRPr>
          </a:p>
          <a:p>
            <a:pPr marL="0" indent="0" algn="l" rtl="0">
              <a:lnSpc>
                <a:spcPct val="150000"/>
              </a:lnSpc>
              <a:buNone/>
            </a:pPr>
            <a:r>
              <a:rPr lang="en-US" u="sng" dirty="0">
                <a:latin typeface="Times New Roman" panose="02020603050405020304" pitchFamily="18" charset="0"/>
                <a:cs typeface="Times New Roman" panose="02020603050405020304" pitchFamily="18" charset="0"/>
                <a:hlinkClick r:id="rId3"/>
              </a:rPr>
              <a:t>The blackboard website :</a:t>
            </a:r>
            <a:endParaRPr lang="en-US" u="sng" dirty="0">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
            </a:pPr>
            <a:r>
              <a:rPr lang="en-US" dirty="0">
                <a:cs typeface="+mj-cs"/>
                <a:hlinkClick r:id="rId3"/>
              </a:rPr>
              <a:t>https://help.blackboard.com/ar-sa/Learn/Instructor/Original/Tests_Pools_Surveys/Create_Tests_and_Surveys</a:t>
            </a:r>
            <a:endParaRPr lang="ar-EG" dirty="0">
              <a:cs typeface="+mj-cs"/>
            </a:endParaRPr>
          </a:p>
          <a:p>
            <a:pPr algn="l" rtl="0">
              <a:lnSpc>
                <a:spcPct val="150000"/>
              </a:lnSpc>
              <a:buFont typeface="Wingdings" panose="05000000000000000000" pitchFamily="2" charset="2"/>
              <a:buChar char="§"/>
            </a:pPr>
            <a:endParaRPr lang="en-US" dirty="0">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7456248" y="806139"/>
            <a:ext cx="2831286" cy="692495"/>
          </a:xfrm>
          <a:prstGeom prst="rect">
            <a:avLst/>
          </a:prstGeom>
          <a:noFill/>
        </p:spPr>
        <p:txBody>
          <a:bodyPr wrap="none" lIns="91439" tIns="45719" rIns="91439" bIns="45719" rtlCol="1">
            <a:spAutoFit/>
          </a:bodyPr>
          <a:lstStyle/>
          <a:p>
            <a:r>
              <a:rPr lang="en-US" sz="3900" b="1" dirty="0">
                <a:solidFill>
                  <a:srgbClr val="000000"/>
                </a:solidFill>
                <a:latin typeface="Times New Roman" panose="02020603050405020304" pitchFamily="18" charset="0"/>
                <a:ea typeface="+mj-ea"/>
              </a:rPr>
              <a:t>SUMMARY</a:t>
            </a:r>
            <a:endParaRPr lang="ar-SA" sz="3900" b="1" dirty="0"/>
          </a:p>
        </p:txBody>
      </p:sp>
      <p:sp>
        <p:nvSpPr>
          <p:cNvPr id="10" name="مستطيل 9"/>
          <p:cNvSpPr/>
          <p:nvPr/>
        </p:nvSpPr>
        <p:spPr>
          <a:xfrm>
            <a:off x="685800" y="2322383"/>
            <a:ext cx="17128068" cy="2066394"/>
          </a:xfrm>
          <a:prstGeom prst="rect">
            <a:avLst/>
          </a:prstGeom>
          <a:solidFill>
            <a:schemeClr val="accent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lIns="91439" tIns="45719" rIns="91439" bIns="45719" rtlCol="1" anchor="ctr"/>
          <a:lstStyle/>
          <a:p>
            <a:pPr algn="ctr" rtl="0"/>
            <a:r>
              <a:rPr lang="en-US" sz="3600" dirty="0">
                <a:solidFill>
                  <a:srgbClr val="000000"/>
                </a:solidFill>
                <a:latin typeface="Times New Roman" panose="02020603050405020304" pitchFamily="18" charset="0"/>
                <a:cs typeface="Times New Roman" panose="02020603050405020304" pitchFamily="18" charset="0"/>
              </a:rPr>
              <a:t>Through clinical evaluation, the </a:t>
            </a:r>
            <a:r>
              <a:rPr lang="en-US" sz="3600" b="1" dirty="0">
                <a:solidFill>
                  <a:srgbClr val="000000"/>
                </a:solidFill>
                <a:latin typeface="Times New Roman" panose="02020603050405020304" pitchFamily="18" charset="0"/>
                <a:cs typeface="Times New Roman" panose="02020603050405020304" pitchFamily="18" charset="0"/>
              </a:rPr>
              <a:t>teacher</a:t>
            </a:r>
            <a:r>
              <a:rPr lang="en-US" sz="3600" dirty="0">
                <a:solidFill>
                  <a:srgbClr val="000000"/>
                </a:solidFill>
                <a:latin typeface="Times New Roman" panose="02020603050405020304" pitchFamily="18" charset="0"/>
                <a:cs typeface="Times New Roman" panose="02020603050405020304" pitchFamily="18" charset="0"/>
              </a:rPr>
              <a:t> arrives at </a:t>
            </a:r>
            <a:r>
              <a:rPr lang="en-US" sz="3600" b="1" dirty="0">
                <a:solidFill>
                  <a:srgbClr val="000000"/>
                </a:solidFill>
                <a:latin typeface="Times New Roman" panose="02020603050405020304" pitchFamily="18" charset="0"/>
                <a:cs typeface="Times New Roman" panose="02020603050405020304" pitchFamily="18" charset="0"/>
              </a:rPr>
              <a:t>judgments</a:t>
            </a:r>
            <a:r>
              <a:rPr lang="en-US" sz="3600" dirty="0">
                <a:solidFill>
                  <a:srgbClr val="000000"/>
                </a:solidFill>
                <a:latin typeface="Times New Roman" panose="02020603050405020304" pitchFamily="18" charset="0"/>
                <a:cs typeface="Times New Roman" panose="02020603050405020304" pitchFamily="18" charset="0"/>
              </a:rPr>
              <a:t> about </a:t>
            </a:r>
            <a:r>
              <a:rPr lang="en-US" sz="3600" b="1" dirty="0">
                <a:solidFill>
                  <a:srgbClr val="000000"/>
                </a:solidFill>
                <a:latin typeface="Times New Roman" panose="02020603050405020304" pitchFamily="18" charset="0"/>
                <a:cs typeface="Times New Roman" panose="02020603050405020304" pitchFamily="18" charset="0"/>
              </a:rPr>
              <a:t>students’ performance </a:t>
            </a:r>
            <a:r>
              <a:rPr lang="en-US" sz="3600" dirty="0">
                <a:solidFill>
                  <a:srgbClr val="000000"/>
                </a:solidFill>
                <a:latin typeface="Times New Roman" panose="02020603050405020304" pitchFamily="18" charset="0"/>
                <a:cs typeface="Times New Roman" panose="02020603050405020304" pitchFamily="18" charset="0"/>
              </a:rPr>
              <a:t>in </a:t>
            </a:r>
            <a:r>
              <a:rPr lang="en-US" sz="3600" b="1" dirty="0">
                <a:solidFill>
                  <a:srgbClr val="000000"/>
                </a:solidFill>
                <a:latin typeface="Times New Roman" panose="02020603050405020304" pitchFamily="18" charset="0"/>
                <a:cs typeface="Times New Roman" panose="02020603050405020304" pitchFamily="18" charset="0"/>
              </a:rPr>
              <a:t>clinical practice </a:t>
            </a:r>
            <a:endParaRPr lang="en-US" sz="3600" b="1" dirty="0">
              <a:latin typeface="Times New Roman" panose="02020603050405020304" pitchFamily="18" charset="0"/>
              <a:ea typeface="Times New Roman" panose="02020603050405020304" pitchFamily="18" charset="0"/>
            </a:endParaRPr>
          </a:p>
          <a:p>
            <a:pPr algn="r" rtl="1">
              <a:lnSpc>
                <a:spcPct val="107000"/>
              </a:lnSpc>
              <a:spcAft>
                <a:spcPts val="800"/>
              </a:spcAft>
            </a:pPr>
            <a:r>
              <a:rPr lang="ar-SA" sz="1100" b="1" kern="100" dirty="0">
                <a:latin typeface="Aptos" panose="020B0004020202020204" pitchFamily="34" charset="0"/>
                <a:ea typeface="Aptos" panose="020B0004020202020204" pitchFamily="34" charset="0"/>
                <a:cs typeface="Times New Roman" panose="02020603050405020304" pitchFamily="18" charset="0"/>
              </a:rPr>
              <a:t> </a:t>
            </a:r>
            <a:endParaRPr lang="en-US" sz="1600" b="1" kern="100" dirty="0">
              <a:latin typeface="Aptos" panose="020B0004020202020204" pitchFamily="34" charset="0"/>
              <a:ea typeface="Aptos" panose="020B0004020202020204" pitchFamily="34" charset="0"/>
              <a:cs typeface="Arial" panose="020B0604020202020204" pitchFamily="34" charset="0"/>
            </a:endParaRPr>
          </a:p>
        </p:txBody>
      </p:sp>
      <p:sp>
        <p:nvSpPr>
          <p:cNvPr id="11" name="مستطيل 10"/>
          <p:cNvSpPr/>
          <p:nvPr/>
        </p:nvSpPr>
        <p:spPr>
          <a:xfrm>
            <a:off x="685800" y="4830920"/>
            <a:ext cx="17128068" cy="2066394"/>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lIns="91439" tIns="45719" rIns="91439" bIns="45719" rtlCol="1" anchor="ctr"/>
          <a:lstStyle/>
          <a:p>
            <a:pPr algn="ctr" rtl="0"/>
            <a:r>
              <a:rPr lang="en-US" sz="3600" dirty="0">
                <a:solidFill>
                  <a:srgbClr val="000000"/>
                </a:solidFill>
                <a:latin typeface="Times New Roman" panose="02020603050405020304" pitchFamily="18" charset="0"/>
                <a:cs typeface="Times New Roman" panose="02020603050405020304" pitchFamily="18" charset="0"/>
              </a:rPr>
              <a:t>The </a:t>
            </a:r>
            <a:r>
              <a:rPr lang="en-US" sz="3600" b="1" dirty="0">
                <a:solidFill>
                  <a:srgbClr val="000000"/>
                </a:solidFill>
                <a:latin typeface="Times New Roman" panose="02020603050405020304" pitchFamily="18" charset="0"/>
                <a:cs typeface="Times New Roman" panose="02020603050405020304" pitchFamily="18" charset="0"/>
              </a:rPr>
              <a:t>teacher’s observations </a:t>
            </a:r>
            <a:r>
              <a:rPr lang="en-US" sz="3600" dirty="0">
                <a:solidFill>
                  <a:srgbClr val="000000"/>
                </a:solidFill>
                <a:latin typeface="Times New Roman" panose="02020603050405020304" pitchFamily="18" charset="0"/>
                <a:cs typeface="Times New Roman" panose="02020603050405020304" pitchFamily="18" charset="0"/>
              </a:rPr>
              <a:t>of performance should </a:t>
            </a:r>
            <a:r>
              <a:rPr lang="en-US" sz="3600" b="1" dirty="0">
                <a:solidFill>
                  <a:srgbClr val="000000"/>
                </a:solidFill>
                <a:latin typeface="Times New Roman" panose="02020603050405020304" pitchFamily="18" charset="0"/>
                <a:cs typeface="Times New Roman" panose="02020603050405020304" pitchFamily="18" charset="0"/>
              </a:rPr>
              <a:t>focus</a:t>
            </a:r>
            <a:r>
              <a:rPr lang="en-US" sz="3600" dirty="0">
                <a:solidFill>
                  <a:srgbClr val="000000"/>
                </a:solidFill>
                <a:latin typeface="Times New Roman" panose="02020603050405020304" pitchFamily="18" charset="0"/>
                <a:cs typeface="Times New Roman" panose="02020603050405020304" pitchFamily="18" charset="0"/>
              </a:rPr>
              <a:t> on the </a:t>
            </a:r>
            <a:r>
              <a:rPr lang="en-US" sz="3600" b="1" dirty="0">
                <a:solidFill>
                  <a:srgbClr val="000000"/>
                </a:solidFill>
                <a:latin typeface="Times New Roman" panose="02020603050405020304" pitchFamily="18" charset="0"/>
                <a:cs typeface="Times New Roman" panose="02020603050405020304" pitchFamily="18" charset="0"/>
              </a:rPr>
              <a:t>outcomes</a:t>
            </a:r>
            <a:r>
              <a:rPr lang="en-US" sz="3600" dirty="0">
                <a:solidFill>
                  <a:srgbClr val="000000"/>
                </a:solidFill>
                <a:latin typeface="Times New Roman" panose="02020603050405020304" pitchFamily="18" charset="0"/>
                <a:cs typeface="Times New Roman" panose="02020603050405020304" pitchFamily="18" charset="0"/>
              </a:rPr>
              <a:t> to </a:t>
            </a:r>
            <a:r>
              <a:rPr lang="en-US" sz="3600" b="1" dirty="0">
                <a:solidFill>
                  <a:srgbClr val="000000"/>
                </a:solidFill>
                <a:latin typeface="Times New Roman" panose="02020603050405020304" pitchFamily="18" charset="0"/>
                <a:cs typeface="Times New Roman" panose="02020603050405020304" pitchFamily="18" charset="0"/>
              </a:rPr>
              <a:t>be </a:t>
            </a:r>
            <a:r>
              <a:rPr lang="en-US" sz="3600" dirty="0">
                <a:solidFill>
                  <a:srgbClr val="000000"/>
                </a:solidFill>
                <a:latin typeface="Times New Roman" panose="02020603050405020304" pitchFamily="18" charset="0"/>
                <a:cs typeface="Times New Roman" panose="02020603050405020304" pitchFamily="18" charset="0"/>
              </a:rPr>
              <a:t>met or </a:t>
            </a:r>
            <a:r>
              <a:rPr lang="en-US" sz="3600" b="1" dirty="0">
                <a:solidFill>
                  <a:srgbClr val="000000"/>
                </a:solidFill>
                <a:latin typeface="Times New Roman" panose="02020603050405020304" pitchFamily="18" charset="0"/>
                <a:cs typeface="Times New Roman" panose="02020603050405020304" pitchFamily="18" charset="0"/>
              </a:rPr>
              <a:t>competencies</a:t>
            </a:r>
            <a:r>
              <a:rPr lang="en-US" sz="3600" dirty="0">
                <a:solidFill>
                  <a:srgbClr val="000000"/>
                </a:solidFill>
                <a:latin typeface="Times New Roman" panose="02020603050405020304" pitchFamily="18" charset="0"/>
                <a:cs typeface="Times New Roman" panose="02020603050405020304" pitchFamily="18" charset="0"/>
              </a:rPr>
              <a:t> to be </a:t>
            </a:r>
            <a:r>
              <a:rPr lang="en-US" sz="3600" b="1" dirty="0">
                <a:solidFill>
                  <a:srgbClr val="000000"/>
                </a:solidFill>
                <a:latin typeface="Times New Roman" panose="02020603050405020304" pitchFamily="18" charset="0"/>
                <a:cs typeface="Times New Roman" panose="02020603050405020304" pitchFamily="18" charset="0"/>
              </a:rPr>
              <a:t>developed</a:t>
            </a:r>
            <a:r>
              <a:rPr lang="en-US" sz="3600" dirty="0">
                <a:solidFill>
                  <a:srgbClr val="000000"/>
                </a:solidFill>
                <a:latin typeface="Times New Roman" panose="02020603050405020304" pitchFamily="18" charset="0"/>
                <a:cs typeface="Times New Roman" panose="02020603050405020304" pitchFamily="18" charset="0"/>
              </a:rPr>
              <a:t> in the clinical course</a:t>
            </a:r>
            <a:endParaRPr lang="en-US" sz="3600" dirty="0">
              <a:latin typeface="Times New Roman" panose="02020603050405020304" pitchFamily="18" charset="0"/>
              <a:ea typeface="Times New Roman" panose="02020603050405020304" pitchFamily="18" charset="0"/>
            </a:endParaRPr>
          </a:p>
          <a:p>
            <a:pPr algn="r" rtl="1">
              <a:lnSpc>
                <a:spcPct val="107000"/>
              </a:lnSpc>
              <a:spcAft>
                <a:spcPts val="800"/>
              </a:spcAft>
            </a:pPr>
            <a:endParaRPr lang="en-US" sz="3600" kern="100" dirty="0">
              <a:latin typeface="Aptos" panose="020B0004020202020204" pitchFamily="34" charset="0"/>
              <a:ea typeface="Aptos" panose="020B0004020202020204" pitchFamily="34" charset="0"/>
              <a:cs typeface="Arial" panose="020B0604020202020204" pitchFamily="34" charset="0"/>
            </a:endParaRPr>
          </a:p>
        </p:txBody>
      </p:sp>
      <p:sp>
        <p:nvSpPr>
          <p:cNvPr id="13" name="مستطيل 12"/>
          <p:cNvSpPr/>
          <p:nvPr/>
        </p:nvSpPr>
        <p:spPr>
          <a:xfrm>
            <a:off x="753534" y="7339457"/>
            <a:ext cx="17128068" cy="2066394"/>
          </a:xfrm>
          <a:prstGeom prst="rect">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91439" tIns="45719" rIns="91439" bIns="45719" rtlCol="1" anchor="ctr"/>
          <a:lstStyle/>
          <a:p>
            <a:pPr algn="ctr" rtl="1">
              <a:lnSpc>
                <a:spcPct val="107000"/>
              </a:lnSpc>
              <a:spcAft>
                <a:spcPts val="800"/>
              </a:spcAft>
            </a:pPr>
            <a:r>
              <a:rPr lang="en-US" sz="3600" kern="0" dirty="0">
                <a:solidFill>
                  <a:srgbClr val="000000"/>
                </a:solidFill>
                <a:latin typeface="Times New Roman" panose="02020603050405020304" pitchFamily="18" charset="0"/>
                <a:cs typeface="Arial" panose="020B0604020202020204" pitchFamily="34" charset="0"/>
              </a:rPr>
              <a:t>These provide the </a:t>
            </a:r>
            <a:r>
              <a:rPr lang="en-US" sz="3600" b="1" kern="0" dirty="0">
                <a:solidFill>
                  <a:srgbClr val="000000"/>
                </a:solidFill>
                <a:latin typeface="Times New Roman" panose="02020603050405020304" pitchFamily="18" charset="0"/>
                <a:cs typeface="Arial" panose="020B0604020202020204" pitchFamily="34" charset="0"/>
              </a:rPr>
              <a:t>framework</a:t>
            </a:r>
            <a:r>
              <a:rPr lang="en-US" sz="3600" kern="0" dirty="0">
                <a:solidFill>
                  <a:srgbClr val="000000"/>
                </a:solidFill>
                <a:latin typeface="Times New Roman" panose="02020603050405020304" pitchFamily="18" charset="0"/>
                <a:cs typeface="Arial" panose="020B0604020202020204" pitchFamily="34" charset="0"/>
              </a:rPr>
              <a:t> for learning in </a:t>
            </a:r>
            <a:r>
              <a:rPr lang="en-US" sz="3600" b="1" kern="0" dirty="0">
                <a:solidFill>
                  <a:srgbClr val="000000"/>
                </a:solidFill>
                <a:latin typeface="Times New Roman" panose="02020603050405020304" pitchFamily="18" charset="0"/>
                <a:cs typeface="Arial" panose="020B0604020202020204" pitchFamily="34" charset="0"/>
              </a:rPr>
              <a:t>clinical practice </a:t>
            </a:r>
            <a:r>
              <a:rPr lang="en-US" sz="3600" kern="0" dirty="0">
                <a:solidFill>
                  <a:srgbClr val="000000"/>
                </a:solidFill>
                <a:latin typeface="Times New Roman" panose="02020603050405020304" pitchFamily="18" charset="0"/>
                <a:cs typeface="Arial" panose="020B0604020202020204" pitchFamily="34" charset="0"/>
              </a:rPr>
              <a:t>and the </a:t>
            </a:r>
            <a:r>
              <a:rPr lang="en-US" sz="3600" b="1" kern="0" dirty="0">
                <a:solidFill>
                  <a:srgbClr val="000000"/>
                </a:solidFill>
                <a:latin typeface="Times New Roman" panose="02020603050405020304" pitchFamily="18" charset="0"/>
                <a:cs typeface="Arial" panose="020B0604020202020204" pitchFamily="34" charset="0"/>
              </a:rPr>
              <a:t>basis for evaluating performance</a:t>
            </a:r>
            <a:endParaRPr lang="en-US" sz="2300" b="1" kern="100" dirty="0">
              <a:latin typeface="Aptos" panose="020B0004020202020204" pitchFamily="34" charset="0"/>
              <a:ea typeface="Aptos" panose="020B0004020202020204" pitchFamily="34" charset="0"/>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dirty="0">
                <a:latin typeface="Times New Roman" panose="02020603050405020304" pitchFamily="18" charset="0"/>
                <a:cs typeface="Times New Roman" panose="02020603050405020304" pitchFamily="18" charset="0"/>
              </a:rPr>
              <a:t>References </a:t>
            </a:r>
          </a:p>
        </p:txBody>
      </p:sp>
      <p:sp>
        <p:nvSpPr>
          <p:cNvPr id="3" name="Content Placeholder 2"/>
          <p:cNvSpPr>
            <a:spLocks noGrp="1"/>
          </p:cNvSpPr>
          <p:nvPr>
            <p:ph idx="1"/>
          </p:nvPr>
        </p:nvSpPr>
        <p:spPr/>
        <p:txBody>
          <a:bodyPr/>
          <a:lstStyle/>
          <a:p>
            <a:pPr algn="just" rtl="0">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Billings, D. M., &amp; Halstead, J. A. (2020). Teaching in Nursing: A Guide for Faculty (6th ed.). Elsevier.</a:t>
            </a:r>
          </a:p>
          <a:p>
            <a:pPr algn="just" rtl="0">
              <a:lnSpc>
                <a:spcPct val="150000"/>
              </a:lnSpc>
              <a:buFont typeface="Wingdings" panose="05000000000000000000" pitchFamily="2" charset="2"/>
              <a:buChar char="v"/>
            </a:pPr>
            <a:r>
              <a:rPr lang="en-US" dirty="0" err="1">
                <a:latin typeface="Times New Roman" panose="02020603050405020304" pitchFamily="18" charset="0"/>
                <a:cs typeface="Times New Roman" panose="02020603050405020304" pitchFamily="18" charset="0"/>
              </a:rPr>
              <a:t>Gaberson</a:t>
            </a:r>
            <a:r>
              <a:rPr lang="en-US" dirty="0">
                <a:latin typeface="Times New Roman" panose="02020603050405020304" pitchFamily="18" charset="0"/>
                <a:cs typeface="Times New Roman" panose="02020603050405020304" pitchFamily="18" charset="0"/>
              </a:rPr>
              <a:t>, K. B., Oermann, M. H., &amp; Shellenbarger, T. (2020). Clinical Teaching Strategies in Nursing (5th ed.). Springer Publishing Company.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ny questions Royalty Free Vector Image - VectorStock"/>
          <p:cNvSpPr>
            <a:spLocks noChangeAspect="1" noChangeArrowheads="1"/>
          </p:cNvSpPr>
          <p:nvPr/>
        </p:nvSpPr>
        <p:spPr bwMode="auto">
          <a:xfrm>
            <a:off x="17957007" y="-216694"/>
            <a:ext cx="457200" cy="4572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lstStyle/>
          <a:p>
            <a:pPr defTabSz="685800">
              <a:defRPr/>
            </a:pPr>
            <a:endParaRPr lang="ar-EG" sz="2700">
              <a:solidFill>
                <a:prstClr val="black"/>
              </a:solidFill>
              <a:latin typeface="Century Schoolbook" panose="02040604050505020304"/>
              <a:cs typeface="Times New Roman" panose="02020603050405020304"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466" y="2586446"/>
            <a:ext cx="12505790" cy="754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1" y="130629"/>
            <a:ext cx="18288000" cy="103278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2" y="3008997"/>
            <a:ext cx="17159287" cy="6577916"/>
          </a:xfrm>
        </p:spPr>
        <p:txBody>
          <a:bodyPr>
            <a:normAutofit/>
          </a:bodyPr>
          <a:lstStyle/>
          <a:p>
            <a:pPr marL="342900" marR="0" lvl="0" indent="-342900">
              <a:lnSpc>
                <a:spcPts val="1015"/>
              </a:lnSpc>
              <a:spcBef>
                <a:spcPts val="0"/>
              </a:spcBef>
              <a:spcAft>
                <a:spcPts val="0"/>
              </a:spcAft>
              <a:buSzPts val="800"/>
              <a:buFont typeface="MS Gothic" panose="020B0609070205080204" pitchFamily="49" charset="-128"/>
              <a:buChar char="■"/>
              <a:tabLst>
                <a:tab pos="214630" algn="l"/>
              </a:tabLst>
            </a:pPr>
            <a:endParaRPr lang="en-US" sz="4800" spc="0" dirty="0">
              <a:effectLst/>
              <a:latin typeface="Times New Roman" panose="02020603050405020304" pitchFamily="18" charset="0"/>
              <a:ea typeface="Times New Roman" panose="02020603050405020304" pitchFamily="18" charset="0"/>
              <a:cs typeface="MS Gothic" panose="020B0609070205080204" pitchFamily="49" charset="-128"/>
            </a:endParaRPr>
          </a:p>
          <a:p>
            <a:pPr algn="just"/>
            <a:endParaRPr lang="en-US" sz="3600" dirty="0"/>
          </a:p>
        </p:txBody>
      </p:sp>
      <p:sp>
        <p:nvSpPr>
          <p:cNvPr id="4" name="Title 1"/>
          <p:cNvSpPr>
            <a:spLocks noGrp="1"/>
          </p:cNvSpPr>
          <p:nvPr>
            <p:ph type="title"/>
          </p:nvPr>
        </p:nvSpPr>
        <p:spPr>
          <a:xfrm>
            <a:off x="914400" y="412750"/>
            <a:ext cx="16459200" cy="1714500"/>
          </a:xfrm>
        </p:spPr>
        <p:style>
          <a:lnRef idx="1">
            <a:schemeClr val="accent2"/>
          </a:lnRef>
          <a:fillRef idx="2">
            <a:schemeClr val="accent2"/>
          </a:fillRef>
          <a:effectRef idx="1">
            <a:schemeClr val="accent2"/>
          </a:effectRef>
          <a:fontRef idx="minor">
            <a:schemeClr val="dk1"/>
          </a:fontRef>
        </p:style>
        <p:txBody>
          <a:bodyPr/>
          <a:lstStyle/>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Definition of Clinical Evaluation</a:t>
            </a:r>
          </a:p>
        </p:txBody>
      </p:sp>
      <p:sp>
        <p:nvSpPr>
          <p:cNvPr id="5" name="TextBox 4"/>
          <p:cNvSpPr txBox="1"/>
          <p:nvPr/>
        </p:nvSpPr>
        <p:spPr>
          <a:xfrm>
            <a:off x="457200" y="3008997"/>
            <a:ext cx="17159286" cy="4354525"/>
          </a:xfrm>
          <a:prstGeom prst="rect">
            <a:avLst/>
          </a:prstGeom>
          <a:noFill/>
        </p:spPr>
        <p:txBody>
          <a:bodyPr wrap="square">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Is the </a:t>
            </a:r>
            <a:r>
              <a:rPr lang="en-US" sz="4000" dirty="0">
                <a:solidFill>
                  <a:srgbClr val="FF0000"/>
                </a:solidFill>
                <a:latin typeface="Times New Roman" panose="02020603050405020304" pitchFamily="18" charset="0"/>
                <a:cs typeface="Times New Roman" panose="02020603050405020304" pitchFamily="18" charset="0"/>
              </a:rPr>
              <a:t>systematic process </a:t>
            </a:r>
            <a:r>
              <a:rPr lang="en-US" sz="4000" dirty="0">
                <a:latin typeface="Times New Roman" panose="02020603050405020304" pitchFamily="18" charset="0"/>
                <a:cs typeface="Times New Roman" panose="02020603050405020304" pitchFamily="18" charset="0"/>
              </a:rPr>
              <a:t>of </a:t>
            </a:r>
            <a:r>
              <a:rPr lang="en-US" sz="4000" dirty="0">
                <a:solidFill>
                  <a:srgbClr val="FF0000"/>
                </a:solidFill>
                <a:latin typeface="Times New Roman" panose="02020603050405020304" pitchFamily="18" charset="0"/>
                <a:cs typeface="Times New Roman" panose="02020603050405020304" pitchFamily="18" charset="0"/>
              </a:rPr>
              <a:t>assessing</a:t>
            </a:r>
            <a:r>
              <a:rPr lang="en-US" sz="4000" dirty="0">
                <a:latin typeface="Times New Roman" panose="02020603050405020304" pitchFamily="18" charset="0"/>
                <a:cs typeface="Times New Roman" panose="02020603050405020304" pitchFamily="18" charset="0"/>
              </a:rPr>
              <a:t> and </a:t>
            </a:r>
            <a:r>
              <a:rPr lang="en-US" sz="4000" dirty="0">
                <a:solidFill>
                  <a:srgbClr val="FF0000"/>
                </a:solidFill>
                <a:latin typeface="Times New Roman" panose="02020603050405020304" pitchFamily="18" charset="0"/>
                <a:cs typeface="Times New Roman" panose="02020603050405020304" pitchFamily="18" charset="0"/>
              </a:rPr>
              <a:t>measuring</a:t>
            </a:r>
            <a:r>
              <a:rPr lang="en-US" sz="4000" dirty="0">
                <a:latin typeface="Times New Roman" panose="02020603050405020304" pitchFamily="18" charset="0"/>
                <a:cs typeface="Times New Roman" panose="02020603050405020304" pitchFamily="18" charset="0"/>
              </a:rPr>
              <a:t> a </a:t>
            </a:r>
            <a:r>
              <a:rPr lang="en-US" sz="4000" dirty="0">
                <a:solidFill>
                  <a:srgbClr val="FF0000"/>
                </a:solidFill>
                <a:latin typeface="Times New Roman" panose="02020603050405020304" pitchFamily="18" charset="0"/>
                <a:cs typeface="Times New Roman" panose="02020603050405020304" pitchFamily="18" charset="0"/>
              </a:rPr>
              <a:t>student's performance, skills, attitudes, and competencies in clinical settings </a:t>
            </a:r>
            <a:r>
              <a:rPr lang="en-US" sz="4000" dirty="0">
                <a:latin typeface="Times New Roman" panose="02020603050405020304" pitchFamily="18" charset="0"/>
                <a:cs typeface="Times New Roman" panose="02020603050405020304" pitchFamily="18" charset="0"/>
              </a:rPr>
              <a:t>to determine their </a:t>
            </a:r>
            <a:r>
              <a:rPr lang="en-US" sz="4000" dirty="0">
                <a:solidFill>
                  <a:srgbClr val="FF0000"/>
                </a:solidFill>
                <a:latin typeface="Times New Roman" panose="02020603050405020304" pitchFamily="18" charset="0"/>
                <a:cs typeface="Times New Roman" panose="02020603050405020304" pitchFamily="18" charset="0"/>
              </a:rPr>
              <a:t>readiness for professional practice.</a:t>
            </a:r>
            <a:r>
              <a:rPr lang="en-US" sz="4000" dirty="0">
                <a:latin typeface="Times New Roman" panose="02020603050405020304" pitchFamily="18" charset="0"/>
                <a:cs typeface="Times New Roman" panose="02020603050405020304" pitchFamily="18" charset="0"/>
              </a:rPr>
              <a:t> It involves the use of structured tools, direct observation, feedback, and reflection to support learning and ensure quality patient care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Gaberson&amp;Oermann</a:t>
            </a:r>
            <a:r>
              <a:rPr lang="en-US" sz="2400" dirty="0">
                <a:latin typeface="Times New Roman" panose="02020603050405020304" pitchFamily="18" charset="0"/>
                <a:cs typeface="Times New Roman" panose="02020603050405020304" pitchFamily="18" charset="0"/>
              </a:rPr>
              <a:t>, 2020).</a:t>
            </a:r>
            <a:endParaRPr lang="en-US" sz="4000" dirty="0">
              <a:latin typeface="Times New Roman" panose="02020603050405020304" pitchFamily="18" charset="0"/>
              <a:cs typeface="Times New Roman" panose="02020603050405020304" pitchFamily="18" charset="0"/>
            </a:endParaRPr>
          </a:p>
        </p:txBody>
      </p:sp>
      <p:pic>
        <p:nvPicPr>
          <p:cNvPr id="6" name="صورة 8"/>
          <p:cNvPicPr>
            <a:picLocks noChangeAspect="1"/>
          </p:cNvPicPr>
          <p:nvPr/>
        </p:nvPicPr>
        <p:blipFill>
          <a:blip r:embed="rId2"/>
          <a:stretch>
            <a:fillRect/>
          </a:stretch>
        </p:blipFill>
        <p:spPr>
          <a:xfrm>
            <a:off x="13601700" y="7715250"/>
            <a:ext cx="4567238" cy="23032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2131218"/>
          </a:xfrm>
        </p:spPr>
        <p:style>
          <a:lnRef idx="1">
            <a:schemeClr val="accent2"/>
          </a:lnRef>
          <a:fillRef idx="2">
            <a:schemeClr val="accent2"/>
          </a:fillRef>
          <a:effectRef idx="1">
            <a:schemeClr val="accent2"/>
          </a:effectRef>
          <a:fontRef idx="minor">
            <a:schemeClr val="dk1"/>
          </a:fontRef>
        </p:style>
        <p:txBody>
          <a:bodyPr/>
          <a:lstStyle/>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Outcomes of Clinical Practice in Nursing Programs</a:t>
            </a:r>
          </a:p>
        </p:txBody>
      </p:sp>
      <p:sp>
        <p:nvSpPr>
          <p:cNvPr id="3" name="Content Placeholder 2"/>
          <p:cNvSpPr>
            <a:spLocks noGrp="1"/>
          </p:cNvSpPr>
          <p:nvPr>
            <p:ph idx="1"/>
          </p:nvPr>
        </p:nvSpPr>
        <p:spPr>
          <a:xfrm>
            <a:off x="371475" y="2543175"/>
            <a:ext cx="17373599" cy="7331868"/>
          </a:xfrm>
        </p:spPr>
        <p:txBody>
          <a:bodyPr>
            <a:normAutofit/>
          </a:bodyPr>
          <a:lstStyle/>
          <a:p>
            <a:pPr algn="just">
              <a:lnSpc>
                <a:spcPct val="200000"/>
              </a:lnSpc>
            </a:pPr>
            <a:r>
              <a:rPr lang="en-US" sz="3600" b="1" dirty="0">
                <a:latin typeface="Times New Roman" panose="02020603050405020304" pitchFamily="18" charset="0"/>
                <a:cs typeface="Times New Roman" panose="02020603050405020304" pitchFamily="18" charset="0"/>
              </a:rPr>
              <a:t>Integration of Theory and Practice</a:t>
            </a:r>
            <a:r>
              <a:rPr lang="en-US" sz="3600" dirty="0">
                <a:latin typeface="Times New Roman" panose="02020603050405020304" pitchFamily="18" charset="0"/>
                <a:cs typeface="Times New Roman" panose="02020603050405020304" pitchFamily="18" charset="0"/>
              </a:rPr>
              <a:t>: Students apply lecture knowledge in real clinical settings.</a:t>
            </a:r>
          </a:p>
          <a:p>
            <a:pPr algn="just">
              <a:lnSpc>
                <a:spcPct val="200000"/>
              </a:lnSpc>
            </a:pPr>
            <a:r>
              <a:rPr lang="en-US" sz="3600" b="1" dirty="0">
                <a:latin typeface="Times New Roman" panose="02020603050405020304" pitchFamily="18" charset="0"/>
                <a:cs typeface="Times New Roman" panose="02020603050405020304" pitchFamily="18" charset="0"/>
              </a:rPr>
              <a:t>Development of Clinical Skills</a:t>
            </a:r>
            <a:r>
              <a:rPr lang="en-US" sz="3600" dirty="0">
                <a:latin typeface="Times New Roman" panose="02020603050405020304" pitchFamily="18" charset="0"/>
                <a:cs typeface="Times New Roman" panose="02020603050405020304" pitchFamily="18" charset="0"/>
              </a:rPr>
              <a:t>: Enhancement of psychomotor </a:t>
            </a:r>
            <a:r>
              <a:rPr lang="en-US" sz="3600" spc="0" dirty="0">
                <a:effectLst/>
                <a:latin typeface="Times New Roman" panose="02020603050405020304" pitchFamily="18" charset="0"/>
                <a:ea typeface="Times New Roman" panose="02020603050405020304" pitchFamily="18" charset="0"/>
                <a:cs typeface="Times New Roman" panose="02020603050405020304" pitchFamily="18" charset="0"/>
              </a:rPr>
              <a:t>and technological skills</a:t>
            </a:r>
            <a:r>
              <a:rPr lang="en-US" sz="3600" dirty="0">
                <a:latin typeface="Times New Roman" panose="02020603050405020304" pitchFamily="18" charset="0"/>
                <a:cs typeface="Times New Roman" panose="02020603050405020304" pitchFamily="18" charset="0"/>
              </a:rPr>
              <a:t>.</a:t>
            </a:r>
          </a:p>
          <a:p>
            <a:pPr algn="just">
              <a:lnSpc>
                <a:spcPct val="200000"/>
              </a:lnSpc>
            </a:pPr>
            <a:r>
              <a:rPr lang="en-US" sz="3600" b="1" dirty="0">
                <a:latin typeface="Times New Roman" panose="02020603050405020304" pitchFamily="18" charset="0"/>
                <a:cs typeface="Times New Roman" panose="02020603050405020304" pitchFamily="18" charset="0"/>
              </a:rPr>
              <a:t>Clinical Reasoning and Decision-Making</a:t>
            </a:r>
            <a:r>
              <a:rPr lang="en-US" sz="3600" dirty="0">
                <a:latin typeface="Times New Roman" panose="02020603050405020304" pitchFamily="18" charset="0"/>
                <a:cs typeface="Times New Roman" panose="02020603050405020304" pitchFamily="18" charset="0"/>
              </a:rPr>
              <a:t>: Improved critical thinking and evidence-based decision-making.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2" y="3008997"/>
            <a:ext cx="17159287" cy="6577916"/>
          </a:xfrm>
        </p:spPr>
        <p:txBody>
          <a:bodyPr>
            <a:normAutofit/>
          </a:bodyPr>
          <a:lstStyle/>
          <a:p>
            <a:pPr algn="just">
              <a:lnSpc>
                <a:spcPct val="200000"/>
              </a:lnSpc>
            </a:pPr>
            <a:r>
              <a:rPr lang="en-US" sz="3200" dirty="0">
                <a:latin typeface="Times New Roman" panose="02020603050405020304" pitchFamily="18" charset="0"/>
                <a:cs typeface="Times New Roman" panose="02020603050405020304" pitchFamily="18" charset="0"/>
              </a:rPr>
              <a:t>Professional Growth: Builds communication, teamwork, and ethical practice.</a:t>
            </a:r>
          </a:p>
          <a:p>
            <a:pPr marL="342900" marR="74295" lvl="0" indent="-342900" algn="just">
              <a:lnSpc>
                <a:spcPct val="200000"/>
              </a:lnSpc>
              <a:spcBef>
                <a:spcPts val="35"/>
              </a:spcBef>
              <a:spcAft>
                <a:spcPts val="0"/>
              </a:spcAft>
              <a:buSzPts val="800"/>
              <a:buFont typeface="MS Gothic" panose="020B0609070205080204" pitchFamily="49" charset="-128"/>
              <a:buChar char="■"/>
              <a:tabLst>
                <a:tab pos="215265" algn="l"/>
              </a:tabLst>
            </a:pPr>
            <a:r>
              <a:rPr lang="en-US" sz="3200" dirty="0">
                <a:latin typeface="Times New Roman" panose="02020603050405020304" pitchFamily="18" charset="0"/>
                <a:cs typeface="Times New Roman" panose="02020603050405020304" pitchFamily="18" charset="0"/>
              </a:rPr>
              <a:t>Confidence and Competence: Students become prepared to handle complex patient care scenarios.</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74295" lvl="0" indent="-342900" algn="just">
              <a:lnSpc>
                <a:spcPct val="200000"/>
              </a:lnSpc>
              <a:spcBef>
                <a:spcPts val="35"/>
              </a:spcBef>
              <a:spcAft>
                <a:spcPts val="0"/>
              </a:spcAft>
              <a:buSzPts val="800"/>
              <a:buFont typeface="MS Gothic" panose="020B0609070205080204" pitchFamily="49" charset="-128"/>
              <a:buChar char="■"/>
              <a:tabLst>
                <a:tab pos="215265" algn="l"/>
              </a:tabLst>
            </a:pP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Develop knowledge, skills, and values essential for continuously improving the quality and safety of health care.</a:t>
            </a:r>
          </a:p>
          <a:p>
            <a:pPr marL="342900" marR="0" lvl="0" indent="-342900" algn="just">
              <a:lnSpc>
                <a:spcPct val="200000"/>
              </a:lnSpc>
              <a:spcBef>
                <a:spcPts val="0"/>
              </a:spcBef>
              <a:spcAft>
                <a:spcPts val="0"/>
              </a:spcAft>
              <a:buSzPts val="800"/>
              <a:buFont typeface="MS Gothic" panose="020B0609070205080204" pitchFamily="49" charset="-128"/>
              <a:buChar char="■"/>
              <a:tabLst>
                <a:tab pos="214630" algn="l"/>
              </a:tabLst>
            </a:pP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Demonstrate</a:t>
            </a:r>
            <a:r>
              <a:rPr lang="en-US" sz="32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leadership</a:t>
            </a:r>
            <a:r>
              <a:rPr lang="en-US" sz="32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skills</a:t>
            </a:r>
            <a:r>
              <a:rPr lang="en-US" sz="32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32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behaviors</a:t>
            </a:r>
            <a:r>
              <a:rPr lang="en-US" sz="32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32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10" dirty="0">
                <a:effectLst/>
                <a:latin typeface="Times New Roman" panose="02020603050405020304" pitchFamily="18" charset="0"/>
                <a:ea typeface="Times New Roman" panose="02020603050405020304" pitchFamily="18" charset="0"/>
                <a:cs typeface="Times New Roman" panose="02020603050405020304" pitchFamily="18" charset="0"/>
              </a:rPr>
              <a:t>professional.</a:t>
            </a:r>
            <a:endPar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200000"/>
              </a:lnSpc>
              <a:spcBef>
                <a:spcPts val="0"/>
              </a:spcBef>
              <a:spcAft>
                <a:spcPts val="0"/>
              </a:spcAft>
              <a:buSzPts val="800"/>
              <a:buFont typeface="MS Gothic" panose="020B0609070205080204" pitchFamily="49" charset="-128"/>
              <a:buChar char="■"/>
              <a:tabLst>
                <a:tab pos="214630" algn="l"/>
              </a:tabLst>
            </a:pP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Accept</a:t>
            </a:r>
            <a:r>
              <a:rPr lang="en-US" sz="32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32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need</a:t>
            </a:r>
            <a:r>
              <a:rPr lang="en-US" sz="3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32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continued</a:t>
            </a:r>
            <a:r>
              <a:rPr lang="en-US" sz="32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learning</a:t>
            </a:r>
            <a:r>
              <a:rPr lang="en-US" sz="32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32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rPr>
              <a:t>self-</a:t>
            </a:r>
            <a:r>
              <a:rPr lang="en-US" sz="3200" spc="-10" dirty="0">
                <a:effectLst/>
                <a:latin typeface="Times New Roman" panose="02020603050405020304" pitchFamily="18" charset="0"/>
                <a:ea typeface="Times New Roman" panose="02020603050405020304" pitchFamily="18" charset="0"/>
                <a:cs typeface="Times New Roman" panose="02020603050405020304" pitchFamily="18" charset="0"/>
              </a:rPr>
              <a:t>development.</a:t>
            </a:r>
            <a:endParaRPr lang="en-US" sz="3200"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ts val="1015"/>
              </a:lnSpc>
              <a:spcBef>
                <a:spcPts val="0"/>
              </a:spcBef>
              <a:spcAft>
                <a:spcPts val="0"/>
              </a:spcAft>
              <a:buSzPts val="800"/>
              <a:buFont typeface="MS Gothic" panose="020B0609070205080204" pitchFamily="49" charset="-128"/>
              <a:buChar char="■"/>
              <a:tabLst>
                <a:tab pos="214630" algn="l"/>
              </a:tabLst>
            </a:pPr>
            <a:endParaRPr lang="en-US" sz="3200" spc="-10" dirty="0">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nSpc>
                <a:spcPts val="1015"/>
              </a:lnSpc>
              <a:spcBef>
                <a:spcPts val="0"/>
              </a:spcBef>
              <a:spcAft>
                <a:spcPts val="0"/>
              </a:spcAft>
              <a:buSzPts val="800"/>
              <a:buFont typeface="MS Gothic" panose="020B0609070205080204" pitchFamily="49" charset="-128"/>
              <a:buChar char="■"/>
              <a:tabLst>
                <a:tab pos="214630" algn="l"/>
              </a:tabLst>
            </a:pPr>
            <a:endParaRPr lang="en-US" sz="4800" spc="0" dirty="0">
              <a:effectLst/>
              <a:latin typeface="Times New Roman" panose="02020603050405020304" pitchFamily="18" charset="0"/>
              <a:ea typeface="Times New Roman" panose="02020603050405020304" pitchFamily="18" charset="0"/>
              <a:cs typeface="MS Gothic" panose="020B0609070205080204" pitchFamily="49" charset="-128"/>
            </a:endParaRPr>
          </a:p>
          <a:p>
            <a:pPr algn="just"/>
            <a:endParaRPr lang="en-US" sz="3600" dirty="0"/>
          </a:p>
        </p:txBody>
      </p:sp>
      <p:sp>
        <p:nvSpPr>
          <p:cNvPr id="4" name="Title 1"/>
          <p:cNvSpPr>
            <a:spLocks noGrp="1"/>
          </p:cNvSpPr>
          <p:nvPr>
            <p:ph type="title"/>
          </p:nvPr>
        </p:nvSpPr>
        <p:spPr>
          <a:xfrm>
            <a:off x="914400" y="412749"/>
            <a:ext cx="16459200" cy="2244725"/>
          </a:xfrm>
        </p:spPr>
        <p:style>
          <a:lnRef idx="1">
            <a:schemeClr val="accent2"/>
          </a:lnRef>
          <a:fillRef idx="2">
            <a:schemeClr val="accent2"/>
          </a:fillRef>
          <a:effectRef idx="1">
            <a:schemeClr val="accent2"/>
          </a:effectRef>
          <a:fontRef idx="minor">
            <a:schemeClr val="dk1"/>
          </a:fontRef>
        </p:style>
        <p:txBody>
          <a:bodyPr/>
          <a:lstStyle/>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Outcomes of Clinical Practice in Nursing Programs cont.,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Purposes of Clinical Evaluation</a:t>
            </a:r>
          </a:p>
        </p:txBody>
      </p:sp>
      <p:sp>
        <p:nvSpPr>
          <p:cNvPr id="3" name="Content Placeholder 2"/>
          <p:cNvSpPr>
            <a:spLocks noGrp="1"/>
          </p:cNvSpPr>
          <p:nvPr>
            <p:ph idx="1"/>
          </p:nvPr>
        </p:nvSpPr>
        <p:spPr/>
        <p:txBody>
          <a:bodyPr/>
          <a:lstStyle/>
          <a:p>
            <a:pPr algn="just">
              <a:lnSpc>
                <a:spcPct val="150000"/>
              </a:lnSpc>
              <a:buFont typeface="Wingdings" panose="05000000000000000000" pitchFamily="2" charset="2"/>
              <a:buChar char="Ø"/>
            </a:pPr>
            <a:r>
              <a:rPr lang="en-US" sz="4400" dirty="0"/>
              <a:t> </a:t>
            </a:r>
            <a:r>
              <a:rPr lang="en-US" sz="3600" dirty="0">
                <a:latin typeface="Times New Roman" panose="02020603050405020304" pitchFamily="18" charset="0"/>
                <a:cs typeface="Times New Roman" panose="02020603050405020304" pitchFamily="18" charset="0"/>
              </a:rPr>
              <a:t>To assess the quality and standard of clinical performance of students. </a:t>
            </a:r>
          </a:p>
          <a:p>
            <a:pPr algn="just">
              <a:lnSpc>
                <a:spcPct val="150000"/>
              </a:lnSpc>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To positive reinforce excellent performance and to help those students whose work is at just acceptable level.</a:t>
            </a:r>
          </a:p>
          <a:p>
            <a:pPr algn="just">
              <a:lnSpc>
                <a:spcPct val="150000"/>
              </a:lnSpc>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To identify performance deficiencies, and areas of unsatisfactory performance. </a:t>
            </a:r>
          </a:p>
          <a:p>
            <a:pPr algn="just">
              <a:lnSpc>
                <a:spcPct val="150000"/>
              </a:lnSpc>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To decide whether student needs further training, supervision or guidance. </a:t>
            </a:r>
          </a:p>
          <a:p>
            <a:pPr algn="just">
              <a:lnSpc>
                <a:spcPct val="150000"/>
              </a:lnSpc>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To establish a basis for guiding and counselling students.</a:t>
            </a:r>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295572" y="8462962"/>
            <a:ext cx="3732551" cy="400110"/>
          </a:xfrm>
          <a:prstGeom prst="rect">
            <a:avLst/>
          </a:prstGeom>
          <a:noFill/>
        </p:spPr>
        <p:txBody>
          <a:bodyPr wrap="square">
            <a:spAutoFit/>
          </a:bodyPr>
          <a:lstStyle/>
          <a:p>
            <a:r>
              <a:rPr lang="en-US" sz="2000" dirty="0"/>
              <a:t>(</a:t>
            </a:r>
            <a:r>
              <a:rPr lang="en-US" sz="2000" dirty="0" err="1"/>
              <a:t>Gaberson</a:t>
            </a:r>
            <a:r>
              <a:rPr lang="en-US" sz="2000" dirty="0"/>
              <a:t> &amp; Oermann, 2020).</a:t>
            </a:r>
          </a:p>
        </p:txBody>
      </p:sp>
      <p:pic>
        <p:nvPicPr>
          <p:cNvPr id="1026" name="Picture 2" descr="‪What is your Purpose? | Reflections.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6389" y="9086849"/>
            <a:ext cx="3732550" cy="1119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1411*646"/>
  <p:tag name="TABLE_ENDDRAG_RECT" val="0*163*1411*646"/>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1385*695"/>
  <p:tag name="TABLE_ENDDRAG_RECT" val="36*102*1385*695"/>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1359*669"/>
  <p:tag name="TABLE_ENDDRAG_RECT" val="51*109*1359*669"/>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1354*676"/>
  <p:tag name="TABLE_ENDDRAG_RECT" val="85*159*1354*676"/>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1316*635"/>
  <p:tag name="TABLE_ENDDRAG_RECT" val="99*146*1316*635"/>
</p:tagLst>
</file>

<file path=ppt/theme/theme1.xml><?xml version="1.0" encoding="utf-8"?>
<a:theme xmlns:a="http://schemas.openxmlformats.org/drawingml/2006/main" name="Office Theme">
  <a:themeElements>
    <a:clrScheme name="نسق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نسق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4034</Words>
  <Application>Microsoft Office PowerPoint</Application>
  <PresentationFormat>Custom</PresentationFormat>
  <Paragraphs>385</Paragraphs>
  <Slides>57</Slides>
  <Notes>16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57</vt:i4>
      </vt:variant>
    </vt:vector>
  </HeadingPairs>
  <TitlesOfParts>
    <vt:vector size="72" baseType="lpstr">
      <vt:lpstr>MS Gothic</vt:lpstr>
      <vt:lpstr>Calibri Light</vt:lpstr>
      <vt:lpstr>Times New Roman</vt:lpstr>
      <vt:lpstr>Arial</vt:lpstr>
      <vt:lpstr>Aptos Display</vt:lpstr>
      <vt:lpstr>Arial MT</vt:lpstr>
      <vt:lpstr>Calibri</vt:lpstr>
      <vt:lpstr>Aptos</vt:lpstr>
      <vt:lpstr>Cambria</vt:lpstr>
      <vt:lpstr>Wingdings</vt:lpstr>
      <vt:lpstr>Century Schoolbook</vt:lpstr>
      <vt:lpstr>Tahoma</vt:lpstr>
      <vt:lpstr>Office Theme</vt:lpstr>
      <vt:lpstr>Default Design</vt:lpstr>
      <vt:lpstr>1_Office Theme</vt:lpstr>
      <vt:lpstr>Evaluation &amp; Clinical Assessment in Nursing Education 02808 Doctorate Program 1st Semester 2024-2025 </vt:lpstr>
      <vt:lpstr>Objectives </vt:lpstr>
      <vt:lpstr>Objectives cont., </vt:lpstr>
      <vt:lpstr>Outlines</vt:lpstr>
      <vt:lpstr>Introduction</vt:lpstr>
      <vt:lpstr>Definition of Clinical Evaluation</vt:lpstr>
      <vt:lpstr>Outcomes of Clinical Practice in Nursing Programs</vt:lpstr>
      <vt:lpstr>Outcomes of Clinical Practice in Nursing Programs cont.,</vt:lpstr>
      <vt:lpstr>Purposes of Clinical Evaluation</vt:lpstr>
      <vt:lpstr>Purposes of Clinical Evaluation cont.,</vt:lpstr>
      <vt:lpstr>Obstacles of Clinical Evaluation:</vt:lpstr>
      <vt:lpstr>Obstacles of clinical evaluation cont.,:</vt:lpstr>
      <vt:lpstr>Clinical Evaluation process</vt:lpstr>
      <vt:lpstr>Clinical Evaluation process cont.,</vt:lpstr>
      <vt:lpstr>Clinical Evaluation process</vt:lpstr>
      <vt:lpstr>preparation</vt:lpstr>
      <vt:lpstr>Clinical activity </vt:lpstr>
      <vt:lpstr>Final data interpretation and feedback</vt:lpstr>
      <vt:lpstr>Types of Clinical Evaluation</vt:lpstr>
      <vt:lpstr>Types of Clinical Evaluation</vt:lpstr>
      <vt:lpstr>Formative evaluation </vt:lpstr>
      <vt:lpstr>Summative clinical evaluation </vt:lpstr>
      <vt:lpstr>Confirmative </vt:lpstr>
      <vt:lpstr>Comparison between Formative and Summative</vt:lpstr>
      <vt:lpstr>Comparison between Formative and Summative</vt:lpstr>
      <vt:lpstr>Types of Clinical Evaluation</vt:lpstr>
      <vt:lpstr>Fairness in Clinical Evaluation</vt:lpstr>
      <vt:lpstr>Fairness in Clinical Evaluation</vt:lpstr>
      <vt:lpstr>Characteristic of Fairness in Clinical Evaluation</vt:lpstr>
      <vt:lpstr>Fairness in Clinical Evaluation</vt:lpstr>
      <vt:lpstr>Identify One’s Own Values</vt:lpstr>
      <vt:lpstr>Identify One’s Own Values</vt:lpstr>
      <vt:lpstr>Identify One’s Own Values</vt:lpstr>
      <vt:lpstr>Clinical evaluation based on competences</vt:lpstr>
      <vt:lpstr>Clinical evaluation based on competences</vt:lpstr>
      <vt:lpstr>Clinical evaluation based on competences</vt:lpstr>
      <vt:lpstr>Base Clinical Evaluation on Predetermined  Outcomes or Competencies</vt:lpstr>
      <vt:lpstr>Base Clinical Evaluation on Predetermined  Outcomes or Competencies cont., </vt:lpstr>
      <vt:lpstr>PowerPoint Presentation</vt:lpstr>
      <vt:lpstr>key methods and tools, grounded in evidence-based practice:</vt:lpstr>
      <vt:lpstr>key methods and tools, grounded in evidence-based practice cont., :</vt:lpstr>
      <vt:lpstr>PowerPoint Presentation</vt:lpstr>
      <vt:lpstr>STUDENT STRESS IN CLINICAL PRACTICE</vt:lpstr>
      <vt:lpstr>STUDENT STRESS IN CLINICAL PRACTICE</vt:lpstr>
      <vt:lpstr>PowerPoint Presentation</vt:lpstr>
      <vt:lpstr>PowerPoint Presentation</vt:lpstr>
      <vt:lpstr>PowerPoint Presentation</vt:lpstr>
      <vt:lpstr>PowerPoint Presentation</vt:lpstr>
      <vt:lpstr>PowerPoint Presentation</vt:lpstr>
      <vt:lpstr>Virtual clinical evaluation</vt:lpstr>
      <vt:lpstr>The virtual clinical evaluation can include:</vt:lpstr>
      <vt:lpstr>Virtual clinical evaluation cont., </vt:lpstr>
      <vt:lpstr>Links for website using virtual clinical evaluation </vt:lpstr>
      <vt:lpstr>PowerPoint Presentation</vt:lpstr>
      <vt:lpstr>References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hiba zabidi</dc:creator>
  <cp:lastModifiedBy>3B</cp:lastModifiedBy>
  <cp:revision>80</cp:revision>
  <dcterms:created xsi:type="dcterms:W3CDTF">2025-04-05T19:28:00Z</dcterms:created>
  <dcterms:modified xsi:type="dcterms:W3CDTF">2025-05-10T11:37:33Z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7BA06071D8264027944CF9199552F953_13</vt:lpwstr>
  </property>
  <property fmtid="{D5CDD505-2E9C-101B-9397-08002B2CF9AE}" pid="3" name="KSOProductBuildVer">
    <vt:lpwstr>1033-12.2.0.20795</vt:lpwstr>
  </property>
</Properties>
</file>